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703" r:id="rId6"/>
    <p:sldMasterId id="2147483883" r:id="rId7"/>
    <p:sldMasterId id="2147483891" r:id="rId8"/>
    <p:sldMasterId id="2147483897" r:id="rId9"/>
  </p:sldMasterIdLst>
  <p:notesMasterIdLst>
    <p:notesMasterId r:id="rId21"/>
  </p:notesMasterIdLst>
  <p:handoutMasterIdLst>
    <p:handoutMasterId r:id="rId22"/>
  </p:handoutMasterIdLst>
  <p:sldIdLst>
    <p:sldId id="256" r:id="rId10"/>
    <p:sldId id="432" r:id="rId11"/>
    <p:sldId id="466" r:id="rId12"/>
    <p:sldId id="467" r:id="rId13"/>
    <p:sldId id="457" r:id="rId14"/>
    <p:sldId id="465" r:id="rId15"/>
    <p:sldId id="464" r:id="rId16"/>
    <p:sldId id="461" r:id="rId17"/>
    <p:sldId id="459" r:id="rId18"/>
    <p:sldId id="460" r:id="rId19"/>
    <p:sldId id="456" r:id="rId20"/>
  </p:sldIdLst>
  <p:sldSz cx="9144000" cy="6858000" type="screen4x3"/>
  <p:notesSz cx="6735763" cy="9866313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922"/>
    <a:srgbClr val="FED8B8"/>
    <a:srgbClr val="0000FF"/>
    <a:srgbClr val="FCFEB8"/>
    <a:srgbClr val="A29061"/>
    <a:srgbClr val="A6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0" autoAdjust="0"/>
    <p:restoredTop sz="95448" autoAdjust="0"/>
  </p:normalViewPr>
  <p:slideViewPr>
    <p:cSldViewPr>
      <p:cViewPr varScale="1">
        <p:scale>
          <a:sx n="112" d="100"/>
          <a:sy n="112" d="100"/>
        </p:scale>
        <p:origin x="-18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274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sps/teszt/MFF/MFF%20munkaanyagok/4.%20Bel&#252;gyi%20Alapok/0.%20K&#246;z&#246;s%20dokumentumok/6.%20Szakpolitikai%20munkacsoportok/Fejleszt&#233;si%20programok/MFF_tajekoztato_naphoz_diagram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[MFF_tajekoztato_naphoz_diagramok.xlsx]Kimut - MFF 2021-2027!Kimutatás7</c:name>
    <c:fmtId val="6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hu-HU"/>
            </a:p>
          </c:txPr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"/>
        <c:dLbl>
          <c:idx val="0"/>
          <c:layout>
            <c:manualLayout>
              <c:x val="-1.0997622744135196E-2"/>
              <c:y val="-8.1713675163745773E-3"/>
            </c:manualLayout>
          </c:layout>
          <c:tx>
            <c:rich>
              <a:bodyPr/>
              <a:lstStyle/>
              <a:p>
                <a:r>
                  <a:rPr lang="en-US" sz="1200"/>
                  <a:t>I. EGYSÉGES PIAC, INNOVÁCIÓ ÉS DIGITALIZÁCIÓ  </a:t>
                </a:r>
                <a:endParaRPr lang="hu-HU" sz="1200"/>
              </a:p>
              <a:p>
                <a:r>
                  <a:rPr lang="en-US" sz="1200"/>
                  <a:t>187,4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15%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2"/>
        <c:dLbl>
          <c:idx val="0"/>
          <c:layout>
            <c:manualLayout>
              <c:x val="-4.1578032170512596E-3"/>
              <c:y val="-0.21245703643159208"/>
            </c:manualLayout>
          </c:layout>
          <c:tx>
            <c:rich>
              <a:bodyPr/>
              <a:lstStyle/>
              <a:p>
                <a:r>
                  <a:rPr lang="en-US" sz="1200"/>
                  <a:t>VII. EURÓPAI KÖZIGAZGATÁS  </a:t>
                </a:r>
                <a:endParaRPr lang="hu-HU" sz="1200"/>
              </a:p>
              <a:p>
                <a:r>
                  <a:rPr lang="en-US" sz="1200"/>
                  <a:t>85,3</a:t>
                </a:r>
                <a:r>
                  <a:rPr lang="hu-HU" sz="1200"/>
                  <a:t> mrd €</a:t>
                </a:r>
                <a:r>
                  <a:rPr lang="en-US" sz="1200"/>
                  <a:t>; 7%</a:t>
                </a:r>
                <a:endParaRPr lang="en-US" sz="1600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3"/>
        <c:dLbl>
          <c:idx val="0"/>
          <c:layout>
            <c:manualLayout>
              <c:x val="-4.3238665616963885E-2"/>
              <c:y val="0.11008053216160539"/>
            </c:manualLayout>
          </c:layout>
          <c:tx>
            <c:rich>
              <a:bodyPr/>
              <a:lstStyle/>
              <a:p>
                <a:r>
                  <a:rPr lang="en-US" sz="1200"/>
                  <a:t>II. KOHÉZIÓ  </a:t>
                </a:r>
                <a:endParaRPr lang="hu-HU" sz="1200"/>
              </a:p>
              <a:p>
                <a:r>
                  <a:rPr lang="en-US" sz="1200"/>
                  <a:t>442,4 </a:t>
                </a:r>
                <a:r>
                  <a:rPr lang="hu-HU" sz="1200"/>
                  <a:t>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34%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4"/>
        <c:dLbl>
          <c:idx val="0"/>
          <c:layout>
            <c:manualLayout>
              <c:x val="-1.5215507306103009E-2"/>
              <c:y val="1.526949945786958E-2"/>
            </c:manualLayout>
          </c:layout>
          <c:tx>
            <c:rich>
              <a:bodyPr/>
              <a:lstStyle/>
              <a:p>
                <a:r>
                  <a:rPr lang="en-US" sz="1200"/>
                  <a:t>III. TERMÉSZETI ERŐFORRÁSOK ÉS KÖRNYEZET  </a:t>
                </a:r>
                <a:endParaRPr lang="hu-HU" sz="1200"/>
              </a:p>
              <a:p>
                <a:r>
                  <a:rPr lang="en-US" sz="1200"/>
                  <a:t>378,9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30%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5"/>
        <c:dLbl>
          <c:idx val="0"/>
          <c:layout>
            <c:manualLayout>
              <c:x val="-2.1190553520847668E-2"/>
              <c:y val="-3.3154126139901409E-2"/>
            </c:manualLayout>
          </c:layout>
          <c:tx>
            <c:rich>
              <a:bodyPr/>
              <a:lstStyle/>
              <a:p>
                <a:r>
                  <a:rPr lang="en-US" sz="1200"/>
                  <a:t>VI. SZOMSZÉDSÁG </a:t>
                </a:r>
                <a:endParaRPr lang="hu-HU" sz="1200"/>
              </a:p>
              <a:p>
                <a:r>
                  <a:rPr lang="en-US" sz="1200"/>
                  <a:t>ÉS A VILÁG  </a:t>
                </a:r>
                <a:endParaRPr lang="hu-HU" sz="1200"/>
              </a:p>
              <a:p>
                <a:r>
                  <a:rPr lang="en-US" sz="1200"/>
                  <a:t>123,0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9%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6"/>
        <c:dLbl>
          <c:idx val="0"/>
          <c:layout>
            <c:manualLayout>
              <c:x val="-0.22818384792030849"/>
              <c:y val="-0.10343904369148278"/>
            </c:manualLayout>
          </c:layout>
          <c:tx>
            <c:rich>
              <a:bodyPr/>
              <a:lstStyle/>
              <a:p>
                <a:r>
                  <a:rPr lang="en-US" sz="1200"/>
                  <a:t>V. BIZTONSÁG </a:t>
                </a:r>
                <a:endParaRPr lang="hu-HU" sz="1200"/>
              </a:p>
              <a:p>
                <a:r>
                  <a:rPr lang="en-US" sz="1200"/>
                  <a:t>ÉS VÉDELEM  </a:t>
                </a:r>
                <a:endParaRPr lang="hu-HU" sz="1200"/>
              </a:p>
              <a:p>
                <a:r>
                  <a:rPr lang="en-US" sz="1200"/>
                  <a:t>27,5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2%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7"/>
        <c:dLbl>
          <c:idx val="0"/>
          <c:layout>
            <c:manualLayout>
              <c:x val="-0.20578507472415136"/>
              <c:y val="-2.3268905739078694E-2"/>
            </c:manualLayout>
          </c:layout>
          <c:tx>
            <c:rich>
              <a:bodyPr/>
              <a:lstStyle/>
              <a:p>
                <a:r>
                  <a:rPr lang="en-US" sz="1200"/>
                  <a:t>IV. MIGRÁCIÓ ÉS HATÁRIGAZGATÁS  </a:t>
                </a:r>
                <a:endParaRPr lang="hu-HU" sz="1200"/>
              </a:p>
              <a:p>
                <a:r>
                  <a:rPr lang="en-US" sz="1200"/>
                  <a:t>34,9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3%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hu-HU"/>
            </a:p>
          </c:txPr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dLbl>
          <c:idx val="0"/>
          <c:layout>
            <c:manualLayout>
              <c:x val="-1.0997622744135196E-2"/>
              <c:y val="-8.1713675163745773E-3"/>
            </c:manualLayout>
          </c:layout>
          <c:tx>
            <c:rich>
              <a:bodyPr/>
              <a:lstStyle/>
              <a:p>
                <a:r>
                  <a:rPr lang="en-US" sz="1200"/>
                  <a:t>I. EGYSÉGES PIAC, INNOVÁCIÓ ÉS DIGITALIZÁCIÓ  </a:t>
                </a:r>
                <a:endParaRPr lang="hu-HU" sz="1200"/>
              </a:p>
              <a:p>
                <a:r>
                  <a:rPr lang="en-US" sz="1200"/>
                  <a:t>187,4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15%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0"/>
        <c:dLbl>
          <c:idx val="0"/>
          <c:layout>
            <c:manualLayout>
              <c:x val="-4.3238665616963885E-2"/>
              <c:y val="0.11008053216160539"/>
            </c:manualLayout>
          </c:layout>
          <c:tx>
            <c:rich>
              <a:bodyPr/>
              <a:lstStyle/>
              <a:p>
                <a:r>
                  <a:rPr lang="en-US" sz="1200"/>
                  <a:t>II. KOHÉZIÓ  </a:t>
                </a:r>
                <a:endParaRPr lang="hu-HU" sz="1200"/>
              </a:p>
              <a:p>
                <a:r>
                  <a:rPr lang="en-US" sz="1200"/>
                  <a:t>442,4 </a:t>
                </a:r>
                <a:r>
                  <a:rPr lang="hu-HU" sz="1200"/>
                  <a:t>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34%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1"/>
        <c:dLbl>
          <c:idx val="0"/>
          <c:layout>
            <c:manualLayout>
              <c:x val="-1.5215507306103009E-2"/>
              <c:y val="1.526949945786958E-2"/>
            </c:manualLayout>
          </c:layout>
          <c:tx>
            <c:rich>
              <a:bodyPr/>
              <a:lstStyle/>
              <a:p>
                <a:r>
                  <a:rPr lang="en-US" sz="1200"/>
                  <a:t>III. TERMÉSZETI ERŐFORRÁSOK ÉS KÖRNYEZET  </a:t>
                </a:r>
                <a:endParaRPr lang="hu-HU" sz="1200"/>
              </a:p>
              <a:p>
                <a:r>
                  <a:rPr lang="en-US" sz="1200"/>
                  <a:t>378,9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30%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2"/>
        <c:dLbl>
          <c:idx val="0"/>
          <c:layout>
            <c:manualLayout>
              <c:x val="-0.20578507472415136"/>
              <c:y val="-2.3268905739078694E-2"/>
            </c:manualLayout>
          </c:layout>
          <c:tx>
            <c:rich>
              <a:bodyPr/>
              <a:lstStyle/>
              <a:p>
                <a:r>
                  <a:rPr lang="en-US" sz="1200"/>
                  <a:t>IV. MIGRÁCIÓ ÉS HATÁRIGAZGATÁS  </a:t>
                </a:r>
                <a:endParaRPr lang="hu-HU" sz="1200"/>
              </a:p>
              <a:p>
                <a:r>
                  <a:rPr lang="en-US" sz="1200"/>
                  <a:t>34,9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3%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3"/>
        <c:dLbl>
          <c:idx val="0"/>
          <c:layout>
            <c:manualLayout>
              <c:x val="-0.22818384792030849"/>
              <c:y val="-0.10343904369148278"/>
            </c:manualLayout>
          </c:layout>
          <c:tx>
            <c:rich>
              <a:bodyPr/>
              <a:lstStyle/>
              <a:p>
                <a:r>
                  <a:rPr lang="en-US" sz="1200"/>
                  <a:t>V. BIZTONSÁG </a:t>
                </a:r>
                <a:endParaRPr lang="hu-HU" sz="1200"/>
              </a:p>
              <a:p>
                <a:r>
                  <a:rPr lang="en-US" sz="1200"/>
                  <a:t>ÉS VÉDELEM  </a:t>
                </a:r>
                <a:endParaRPr lang="hu-HU" sz="1200"/>
              </a:p>
              <a:p>
                <a:r>
                  <a:rPr lang="en-US" sz="1200"/>
                  <a:t>27,5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2%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4"/>
        <c:dLbl>
          <c:idx val="0"/>
          <c:layout>
            <c:manualLayout>
              <c:x val="-2.1190553520847668E-2"/>
              <c:y val="-3.3154126139901409E-2"/>
            </c:manualLayout>
          </c:layout>
          <c:tx>
            <c:rich>
              <a:bodyPr/>
              <a:lstStyle/>
              <a:p>
                <a:r>
                  <a:rPr lang="en-US" sz="1200"/>
                  <a:t>VI. SZOMSZÉDSÁG </a:t>
                </a:r>
                <a:endParaRPr lang="hu-HU" sz="1200"/>
              </a:p>
              <a:p>
                <a:r>
                  <a:rPr lang="en-US" sz="1200"/>
                  <a:t>ÉS A VILÁG  </a:t>
                </a:r>
                <a:endParaRPr lang="hu-HU" sz="1200"/>
              </a:p>
              <a:p>
                <a:r>
                  <a:rPr lang="en-US" sz="1200"/>
                  <a:t>123,0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9%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5"/>
        <c:dLbl>
          <c:idx val="0"/>
          <c:layout>
            <c:manualLayout>
              <c:x val="-4.1578032170512596E-3"/>
              <c:y val="-0.21245703643159208"/>
            </c:manualLayout>
          </c:layout>
          <c:tx>
            <c:rich>
              <a:bodyPr/>
              <a:lstStyle/>
              <a:p>
                <a:r>
                  <a:rPr lang="en-US" sz="1200"/>
                  <a:t>VII. EURÓPAI KÖZIGAZGATÁS  </a:t>
                </a:r>
                <a:endParaRPr lang="hu-HU" sz="1200"/>
              </a:p>
              <a:p>
                <a:r>
                  <a:rPr lang="en-US" sz="1200"/>
                  <a:t>85,3</a:t>
                </a:r>
                <a:r>
                  <a:rPr lang="hu-HU" sz="1200"/>
                  <a:t> mrd €</a:t>
                </a:r>
                <a:r>
                  <a:rPr lang="en-US" sz="1200"/>
                  <a:t>; 7%</a:t>
                </a:r>
                <a:endParaRPr lang="en-US" sz="1600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6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hu-HU"/>
            </a:p>
          </c:txPr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7"/>
        <c:dLbl>
          <c:idx val="0"/>
          <c:layout>
            <c:manualLayout>
              <c:x val="-1.0997622744135196E-2"/>
              <c:y val="-8.1713675163745773E-3"/>
            </c:manualLayout>
          </c:layout>
          <c:tx>
            <c:rich>
              <a:bodyPr/>
              <a:lstStyle/>
              <a:p>
                <a:r>
                  <a:rPr lang="en-US" sz="1200"/>
                  <a:t>I. EGYSÉGES PIAC, INNOVÁCIÓ ÉS DIGITALIZÁCIÓ  </a:t>
                </a:r>
                <a:endParaRPr lang="hu-HU" sz="1200"/>
              </a:p>
              <a:p>
                <a:r>
                  <a:rPr lang="en-US" sz="1200"/>
                  <a:t>187,4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15%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8"/>
        <c:dLbl>
          <c:idx val="0"/>
          <c:layout>
            <c:manualLayout>
              <c:x val="-4.3238665616963885E-2"/>
              <c:y val="0.11008053216160539"/>
            </c:manualLayout>
          </c:layout>
          <c:tx>
            <c:rich>
              <a:bodyPr/>
              <a:lstStyle/>
              <a:p>
                <a:r>
                  <a:rPr lang="en-US" sz="1200"/>
                  <a:t>II. KOHÉZIÓ  </a:t>
                </a:r>
                <a:endParaRPr lang="hu-HU" sz="1200"/>
              </a:p>
              <a:p>
                <a:r>
                  <a:rPr lang="en-US" sz="1200"/>
                  <a:t>442,4 </a:t>
                </a:r>
                <a:r>
                  <a:rPr lang="hu-HU" sz="1200"/>
                  <a:t>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34%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9"/>
        <c:dLbl>
          <c:idx val="0"/>
          <c:layout>
            <c:manualLayout>
              <c:x val="-1.5215507306103009E-2"/>
              <c:y val="1.526949945786958E-2"/>
            </c:manualLayout>
          </c:layout>
          <c:tx>
            <c:rich>
              <a:bodyPr/>
              <a:lstStyle/>
              <a:p>
                <a:r>
                  <a:rPr lang="en-US" sz="1200"/>
                  <a:t>III. TERMÉSZETI ERŐFORRÁSOK ÉS KÖRNYEZET  </a:t>
                </a:r>
                <a:endParaRPr lang="hu-HU" sz="1200"/>
              </a:p>
              <a:p>
                <a:r>
                  <a:rPr lang="en-US" sz="1200"/>
                  <a:t>378,9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30%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20"/>
        <c:dLbl>
          <c:idx val="0"/>
          <c:layout>
            <c:manualLayout>
              <c:x val="-0.20578507472415136"/>
              <c:y val="-2.3268905739078694E-2"/>
            </c:manualLayout>
          </c:layout>
          <c:tx>
            <c:rich>
              <a:bodyPr/>
              <a:lstStyle/>
              <a:p>
                <a:r>
                  <a:rPr lang="en-US" sz="1200"/>
                  <a:t>IV. MIGRÁCIÓ ÉS HATÁRIGAZGATÁS  </a:t>
                </a:r>
                <a:endParaRPr lang="hu-HU" sz="1200"/>
              </a:p>
              <a:p>
                <a:r>
                  <a:rPr lang="en-US" sz="1200"/>
                  <a:t>34,9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3%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21"/>
        <c:dLbl>
          <c:idx val="0"/>
          <c:layout>
            <c:manualLayout>
              <c:x val="-0.22818384792030849"/>
              <c:y val="-0.10343904369148278"/>
            </c:manualLayout>
          </c:layout>
          <c:tx>
            <c:rich>
              <a:bodyPr/>
              <a:lstStyle/>
              <a:p>
                <a:r>
                  <a:rPr lang="en-US" sz="1200"/>
                  <a:t>V. BIZTONSÁG </a:t>
                </a:r>
                <a:endParaRPr lang="hu-HU" sz="1200"/>
              </a:p>
              <a:p>
                <a:r>
                  <a:rPr lang="en-US" sz="1200"/>
                  <a:t>ÉS VÉDELEM  </a:t>
                </a:r>
                <a:endParaRPr lang="hu-HU" sz="1200"/>
              </a:p>
              <a:p>
                <a:r>
                  <a:rPr lang="en-US" sz="1200"/>
                  <a:t>27,5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2%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22"/>
        <c:dLbl>
          <c:idx val="0"/>
          <c:layout>
            <c:manualLayout>
              <c:x val="-2.1190553520847668E-2"/>
              <c:y val="-3.3154126139901409E-2"/>
            </c:manualLayout>
          </c:layout>
          <c:tx>
            <c:rich>
              <a:bodyPr/>
              <a:lstStyle/>
              <a:p>
                <a:r>
                  <a:rPr lang="en-US" sz="1200"/>
                  <a:t>VI. SZOMSZÉDSÁG </a:t>
                </a:r>
                <a:endParaRPr lang="hu-HU" sz="1200"/>
              </a:p>
              <a:p>
                <a:r>
                  <a:rPr lang="en-US" sz="1200"/>
                  <a:t>ÉS A VILÁG  </a:t>
                </a:r>
                <a:endParaRPr lang="hu-HU" sz="1200"/>
              </a:p>
              <a:p>
                <a:r>
                  <a:rPr lang="en-US" sz="1200"/>
                  <a:t>123,0</a:t>
                </a:r>
                <a:r>
                  <a:rPr lang="hu-HU" sz="1200"/>
                  <a:t> mrd </a:t>
                </a:r>
                <a:r>
                  <a:rPr lang="hu-HU" sz="1200" b="0" i="0" u="none" strike="noStrike" baseline="0">
                    <a:effectLst/>
                  </a:rPr>
                  <a:t>€</a:t>
                </a:r>
                <a:r>
                  <a:rPr lang="en-US" sz="1200"/>
                  <a:t>; 9%</a:t>
                </a:r>
                <a:endParaRPr lang="en-US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23"/>
        <c:dLbl>
          <c:idx val="0"/>
          <c:layout>
            <c:manualLayout>
              <c:x val="-4.1578032170512596E-3"/>
              <c:y val="-0.21245703643159208"/>
            </c:manualLayout>
          </c:layout>
          <c:tx>
            <c:rich>
              <a:bodyPr/>
              <a:lstStyle/>
              <a:p>
                <a:r>
                  <a:rPr lang="en-US" sz="1200"/>
                  <a:t>VII. EURÓPAI KÖZIGAZGATÁS  </a:t>
                </a:r>
                <a:endParaRPr lang="hu-HU" sz="1200"/>
              </a:p>
              <a:p>
                <a:r>
                  <a:rPr lang="en-US" sz="1200"/>
                  <a:t>85,3</a:t>
                </a:r>
                <a:r>
                  <a:rPr lang="hu-HU" sz="1200"/>
                  <a:t> mrd €</a:t>
                </a:r>
                <a:r>
                  <a:rPr lang="en-US" sz="1200"/>
                  <a:t>; 7%</a:t>
                </a:r>
                <a:endParaRPr lang="en-US" sz="1600"/>
              </a:p>
            </c:rich>
          </c:tx>
          <c:showLegendKey val="1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>
        <c:manualLayout>
          <c:layoutTarget val="inner"/>
          <c:xMode val="edge"/>
          <c:yMode val="edge"/>
          <c:x val="0.19140000853329245"/>
          <c:y val="0.15236407204863098"/>
          <c:w val="0.62667865474012574"/>
          <c:h val="0.82902314005822986"/>
        </c:manualLayout>
      </c:layout>
      <c:doughnutChart>
        <c:varyColors val="1"/>
        <c:ser>
          <c:idx val="0"/>
          <c:order val="0"/>
          <c:tx>
            <c:strRef>
              <c:f>'Kimut - MFF 2021-2027'!$B$1</c:f>
              <c:strCache>
                <c:ptCount val="1"/>
                <c:pt idx="0">
                  <c:v>Összeg</c:v>
                </c:pt>
              </c:strCache>
            </c:strRef>
          </c:tx>
          <c:dLbls>
            <c:dLbl>
              <c:idx val="0"/>
              <c:layout>
                <c:manualLayout>
                  <c:x val="0.16571926705751264"/>
                  <c:y val="-0.17859955323698698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I. EGYSÉGES PIAC, INNOVÁCIÓ ÉS DIGITALIZÁCIÓ  </a:t>
                    </a:r>
                    <a:endParaRPr lang="hu-HU" sz="100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hu-HU" sz="1000" dirty="0" smtClean="0">
                        <a:solidFill>
                          <a:schemeClr val="tx1"/>
                        </a:solidFill>
                      </a:rPr>
                      <a:t>149</a:t>
                    </a:r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hu-HU" sz="1000" dirty="0" smtClean="0">
                        <a:solidFill>
                          <a:schemeClr val="tx1"/>
                        </a:solidFill>
                      </a:rPr>
                      <a:t>5 </a:t>
                    </a:r>
                    <a:r>
                      <a:rPr lang="hu-HU" sz="1000" dirty="0" err="1">
                        <a:solidFill>
                          <a:schemeClr val="tx1"/>
                        </a:solidFill>
                      </a:rPr>
                      <a:t>mrd</a:t>
                    </a:r>
                    <a:r>
                      <a:rPr lang="hu-HU" sz="100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hu-HU" sz="100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€</a:t>
                    </a:r>
                    <a:r>
                      <a:rPr lang="en-US" sz="1000" dirty="0">
                        <a:solidFill>
                          <a:schemeClr val="tx1"/>
                        </a:solidFill>
                      </a:rPr>
                      <a:t>; 15%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1"/>
              <c:layout>
                <c:manualLayout>
                  <c:x val="0.18822591571950942"/>
                  <c:y val="-0.24430144979646023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II. KOHÉZIÓ  </a:t>
                    </a:r>
                    <a:endParaRPr lang="hu-HU" sz="100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hu-HU" sz="1000" dirty="0" smtClean="0">
                        <a:solidFill>
                          <a:schemeClr val="tx1"/>
                        </a:solidFill>
                      </a:rPr>
                      <a:t>426</a:t>
                    </a:r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hu-HU" sz="1000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hu-HU" sz="1000" dirty="0" err="1">
                        <a:solidFill>
                          <a:schemeClr val="tx1"/>
                        </a:solidFill>
                      </a:rPr>
                      <a:t>mrd</a:t>
                    </a:r>
                    <a:r>
                      <a:rPr lang="hu-HU" sz="100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hu-HU" sz="100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€</a:t>
                    </a:r>
                    <a:r>
                      <a:rPr lang="en-US" sz="1000" dirty="0">
                        <a:solidFill>
                          <a:schemeClr val="tx1"/>
                        </a:solidFill>
                      </a:rPr>
                      <a:t>; 34%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2"/>
              <c:layout>
                <c:manualLayout>
                  <c:x val="-2.9281468725697146E-2"/>
                  <c:y val="-2.2603345631706157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III. TERMÉSZETI ERŐFORRÁSOK ÉS KÖRNYEZET  </a:t>
                    </a:r>
                    <a:endParaRPr lang="hu-HU" sz="100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hu-HU" sz="1000" dirty="0" smtClean="0">
                        <a:solidFill>
                          <a:schemeClr val="tx1"/>
                        </a:solidFill>
                      </a:rPr>
                      <a:t>400 </a:t>
                    </a:r>
                    <a:r>
                      <a:rPr lang="hu-HU" sz="1000" dirty="0" err="1">
                        <a:solidFill>
                          <a:schemeClr val="tx1"/>
                        </a:solidFill>
                      </a:rPr>
                      <a:t>mrd</a:t>
                    </a:r>
                    <a:r>
                      <a:rPr lang="hu-HU" sz="100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hu-HU" sz="100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€</a:t>
                    </a:r>
                    <a:r>
                      <a:rPr lang="en-US" sz="1000" dirty="0">
                        <a:solidFill>
                          <a:schemeClr val="tx1"/>
                        </a:solidFill>
                      </a:rPr>
                      <a:t>; 30%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3"/>
              <c:layout>
                <c:manualLayout>
                  <c:x val="-0.21410232160433504"/>
                  <c:y val="-3.1384814104709204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</a:defRPr>
                    </a:pP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IV. MIGRÁCIÓ ÉS HATÁRIGAZGATÁS  </a:t>
                    </a:r>
                    <a:endParaRPr lang="hu-HU" sz="1200" b="1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200" b="1">
                        <a:solidFill>
                          <a:schemeClr val="tx1"/>
                        </a:solidFill>
                      </a:defRPr>
                    </a:pPr>
                    <a:r>
                      <a:rPr lang="hu-HU" sz="1200" b="1" dirty="0" smtClean="0">
                        <a:solidFill>
                          <a:schemeClr val="tx1"/>
                        </a:solidFill>
                      </a:rPr>
                      <a:t>25</a:t>
                    </a:r>
                    <a:r>
                      <a:rPr lang="en-US" sz="1200" b="1" dirty="0" smtClean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hu-HU" sz="1200" b="1" dirty="0" smtClean="0">
                        <a:solidFill>
                          <a:schemeClr val="tx1"/>
                        </a:solidFill>
                      </a:rPr>
                      <a:t>6 </a:t>
                    </a:r>
                    <a:r>
                      <a:rPr lang="hu-HU" sz="1200" b="1" dirty="0" err="1">
                        <a:solidFill>
                          <a:schemeClr val="tx1"/>
                        </a:solidFill>
                      </a:rPr>
                      <a:t>mrd</a:t>
                    </a:r>
                    <a:r>
                      <a:rPr lang="hu-HU" sz="1200" b="1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hu-HU" sz="1200" b="1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€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; 3%</a:t>
                    </a:r>
                    <a:endParaRPr lang="en-US" sz="1200" b="1" dirty="0"/>
                  </a:p>
                </c:rich>
              </c:tx>
              <c:spPr/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4"/>
              <c:layout>
                <c:manualLayout>
                  <c:x val="-0.20293857746476937"/>
                  <c:y val="-0.13590145737954556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</a:defRPr>
                    </a:pP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V. BIZTONSÁG </a:t>
                    </a:r>
                    <a:endParaRPr lang="hu-HU" sz="1200" b="1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200" b="1">
                        <a:solidFill>
                          <a:schemeClr val="tx1"/>
                        </a:solidFill>
                      </a:defRPr>
                    </a:pP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ÉS VÉDELEM  </a:t>
                    </a:r>
                    <a:endParaRPr lang="hu-HU" sz="1200" b="1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200" b="1">
                        <a:solidFill>
                          <a:schemeClr val="tx1"/>
                        </a:solidFill>
                      </a:defRPr>
                    </a:pPr>
                    <a:r>
                      <a:rPr lang="hu-HU" sz="1200" b="1" dirty="0" smtClean="0">
                        <a:solidFill>
                          <a:schemeClr val="tx1"/>
                        </a:solidFill>
                      </a:rPr>
                      <a:t>14</a:t>
                    </a:r>
                    <a:r>
                      <a:rPr lang="en-US" sz="1200" b="1" dirty="0" smtClean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hu-HU" sz="1200" b="1" dirty="0" smtClean="0">
                        <a:solidFill>
                          <a:schemeClr val="tx1"/>
                        </a:solidFill>
                      </a:rPr>
                      <a:t>9 </a:t>
                    </a:r>
                    <a:r>
                      <a:rPr lang="hu-HU" sz="1200" b="1" dirty="0" err="1">
                        <a:solidFill>
                          <a:schemeClr val="tx1"/>
                        </a:solidFill>
                      </a:rPr>
                      <a:t>mrd</a:t>
                    </a:r>
                    <a:r>
                      <a:rPr lang="hu-HU" sz="1200" b="1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hu-HU" sz="1200" b="1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€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; 2%</a:t>
                    </a:r>
                    <a:endParaRPr lang="en-US" sz="1200" b="1" dirty="0"/>
                  </a:p>
                </c:rich>
              </c:tx>
              <c:spPr/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5"/>
              <c:layout>
                <c:manualLayout>
                  <c:x val="-0.10778210633601097"/>
                  <c:y val="-0.18735056156368329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VI. SZOMSZÉDSÁG </a:t>
                    </a:r>
                    <a:endParaRPr lang="hu-HU" sz="100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ÉS A VILÁG  </a:t>
                    </a:r>
                    <a:endParaRPr lang="hu-HU" sz="100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hu-HU" sz="1000" dirty="0" smtClean="0">
                        <a:solidFill>
                          <a:schemeClr val="tx1"/>
                        </a:solidFill>
                      </a:rPr>
                      <a:t>110</a:t>
                    </a:r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hu-HU" sz="1000" dirty="0" smtClean="0">
                        <a:solidFill>
                          <a:schemeClr val="tx1"/>
                        </a:solidFill>
                      </a:rPr>
                      <a:t>5 </a:t>
                    </a:r>
                    <a:r>
                      <a:rPr lang="hu-HU" sz="1000" dirty="0" err="1">
                        <a:solidFill>
                          <a:schemeClr val="tx1"/>
                        </a:solidFill>
                      </a:rPr>
                      <a:t>mrd</a:t>
                    </a:r>
                    <a:r>
                      <a:rPr lang="hu-HU" sz="100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hu-HU" sz="100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€</a:t>
                    </a:r>
                    <a:r>
                      <a:rPr lang="en-US" sz="1000" dirty="0">
                        <a:solidFill>
                          <a:schemeClr val="tx1"/>
                        </a:solidFill>
                      </a:rPr>
                      <a:t>; 9%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6"/>
              <c:layout>
                <c:manualLayout>
                  <c:x val="-3.7639198933428097E-2"/>
                  <c:y val="-0.21786736800266004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VII. EURÓPAI KÖZIGAZGATÁS  </a:t>
                    </a:r>
                    <a:endParaRPr lang="hu-HU" sz="100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hu-HU" sz="1000" dirty="0" smtClean="0">
                        <a:solidFill>
                          <a:schemeClr val="tx1"/>
                        </a:solidFill>
                      </a:rPr>
                      <a:t>82</a:t>
                    </a:r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hu-HU" sz="1000" dirty="0" smtClean="0">
                        <a:solidFill>
                          <a:schemeClr val="tx1"/>
                        </a:solidFill>
                      </a:rPr>
                      <a:t>4 </a:t>
                    </a:r>
                    <a:r>
                      <a:rPr lang="hu-HU" sz="1000" dirty="0" err="1">
                        <a:solidFill>
                          <a:schemeClr val="tx1"/>
                        </a:solidFill>
                      </a:rPr>
                      <a:t>mrd</a:t>
                    </a:r>
                    <a:r>
                      <a:rPr lang="hu-HU" sz="1000" dirty="0">
                        <a:solidFill>
                          <a:schemeClr val="tx1"/>
                        </a:solidFill>
                      </a:rPr>
                      <a:t> €</a:t>
                    </a:r>
                    <a:r>
                      <a:rPr lang="en-US" sz="1000" dirty="0">
                        <a:solidFill>
                          <a:schemeClr val="tx1"/>
                        </a:solidFill>
                      </a:rPr>
                      <a:t>; 7%</a:t>
                    </a:r>
                    <a:endParaRPr lang="en-US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hu-H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'Kimut - MFF 2021-2027'!$A$2:$A$9</c:f>
              <c:strCache>
                <c:ptCount val="7"/>
                <c:pt idx="0">
                  <c:v>I. EGYSÉGES PIAC, INNOVÁCIÓ ÉS DIGITALIZÁCIÓ</c:v>
                </c:pt>
                <c:pt idx="1">
                  <c:v>II. KOHÉZIÓ</c:v>
                </c:pt>
                <c:pt idx="2">
                  <c:v>III. TERMÉSZETI ERŐFORRÁSOK ÉS KÖRNYEZET</c:v>
                </c:pt>
                <c:pt idx="3">
                  <c:v>IV. MIGRÁCIÓ ÉS HATÁRIGAZGATÁS</c:v>
                </c:pt>
                <c:pt idx="4">
                  <c:v>V. BIZTONSÁG ÉS VÉDELEM</c:v>
                </c:pt>
                <c:pt idx="5">
                  <c:v>VI. SZOMSZÉDSÁG ÉS A VILÁG</c:v>
                </c:pt>
                <c:pt idx="6">
                  <c:v>VII. EURÓPAI KÖZIGAZGATÁS</c:v>
                </c:pt>
              </c:strCache>
            </c:strRef>
          </c:cat>
          <c:val>
            <c:numRef>
              <c:f>'Kimut - MFF 2021-2027'!$B$2:$B$9</c:f>
              <c:numCache>
                <c:formatCode>_-* #,##0.0\ _F_t_-;\-* #,##0.0\ _F_t_-;_-* "-"??\ _F_t_-;_-@_-</c:formatCode>
                <c:ptCount val="7"/>
                <c:pt idx="0">
                  <c:v>187.4</c:v>
                </c:pt>
                <c:pt idx="1">
                  <c:v>442.4</c:v>
                </c:pt>
                <c:pt idx="2">
                  <c:v>378.9</c:v>
                </c:pt>
                <c:pt idx="3">
                  <c:v>34.9</c:v>
                </c:pt>
                <c:pt idx="4">
                  <c:v>27.5</c:v>
                </c:pt>
                <c:pt idx="5">
                  <c:v>123</c:v>
                </c:pt>
                <c:pt idx="6">
                  <c:v>85.3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0"/>
      </c:doughnutChart>
    </c:plotArea>
    <c:plotVisOnly val="1"/>
    <c:dispBlanksAs val="gap"/>
    <c:showDLblsOverMax val="0"/>
  </c:chart>
  <c:externalData r:id="rId1">
    <c:autoUpdate val="0"/>
  </c:externalData>
  <c:userShapes r:id="rId2"/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ACED6-2771-4B0C-AE36-1FDD7E683CA2}" type="doc">
      <dgm:prSet loTypeId="urn:microsoft.com/office/officeart/2005/8/layout/v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E7AFDD30-9744-48C9-85E9-8204536EAEB4}">
      <dgm:prSet phldrT="[Szöveg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u-HU" sz="1600" b="0" dirty="0" smtClean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Belső Biztonsági Alap </a:t>
          </a:r>
        </a:p>
        <a:p>
          <a:r>
            <a:rPr lang="hu-HU" sz="1600" b="0" dirty="0" smtClean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(BBA)</a:t>
          </a:r>
          <a:endParaRPr lang="hu-H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683257-D08A-4CF0-8A1E-E17814ED5CAD}" type="parTrans" cxnId="{0067DAF7-7D87-4AEF-A6F3-6523801CC6FA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A7B4F8-9028-4BE9-829A-44ED94FDD6B5}" type="sibTrans" cxnId="{0067DAF7-7D87-4AEF-A6F3-6523801CC6FA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5037FB-197C-4DB7-9F20-763996A3D70D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Határigazgatási és Vízumpolitikai Eszköz </a:t>
          </a:r>
        </a:p>
        <a:p>
          <a:r>
            <a:rPr lang="hu-H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(HAVE)</a:t>
          </a:r>
          <a:endParaRPr lang="hu-H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4A6107-B2D9-4671-8620-AC69F5D5760D}" type="parTrans" cxnId="{730DFAAA-0297-415A-B19F-CF690D0A9F87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B60193-34A0-4BB6-9C35-C6801A8C23DE}" type="sibTrans" cxnId="{730DFAAA-0297-415A-B19F-CF690D0A9F87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072099-5E39-4B7F-B9E8-9E0F5E63B615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 anchor="ctr"/>
        <a:lstStyle/>
        <a:p>
          <a:pPr marL="180975" indent="-95250" algn="l">
            <a:buFontTx/>
            <a:buNone/>
          </a:pPr>
          <a:r>
            <a:rPr lang="hu-HU" sz="1600" b="0" dirty="0">
              <a:latin typeface="Arial" panose="020B0604020202020204" pitchFamily="34" charset="0"/>
              <a:cs typeface="Arial" panose="020B0604020202020204" pitchFamily="34" charset="0"/>
            </a:rPr>
            <a:t>7 éves költségvetése </a:t>
          </a:r>
          <a:r>
            <a:rPr lang="hu-H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1,931 </a:t>
          </a:r>
          <a:r>
            <a:rPr lang="hu-HU" sz="1600" b="0" dirty="0">
              <a:latin typeface="Arial" panose="020B0604020202020204" pitchFamily="34" charset="0"/>
              <a:cs typeface="Arial" panose="020B0604020202020204" pitchFamily="34" charset="0"/>
            </a:rPr>
            <a:t>milliárd EUR, </a:t>
          </a:r>
          <a:r>
            <a:rPr lang="hu-H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amelyből</a:t>
          </a:r>
          <a:endParaRPr lang="hu-H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600B53-D852-477E-8793-343D4F21051A}" type="parTrans" cxnId="{DA1DD7FE-DB42-4692-AA92-8135ACF79680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79DA01-757D-4EDA-A801-FDAB5A542714}" type="sibTrans" cxnId="{DA1DD7FE-DB42-4692-AA92-8135ACF79680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052FC-CD1A-479B-8ED7-BEF022D354C4}">
      <dgm:prSet custT="1"/>
      <dgm:spPr>
        <a:solidFill>
          <a:srgbClr val="92D050">
            <a:alpha val="90000"/>
          </a:srgbClr>
        </a:solidFill>
      </dgm:spPr>
      <dgm:t>
        <a:bodyPr anchor="ctr"/>
        <a:lstStyle/>
        <a:p>
          <a:pPr marL="171450" lvl="1" indent="-8572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hu-HU" sz="1600" b="0" kern="1200" dirty="0">
              <a:latin typeface="Arial" panose="020B0604020202020204" pitchFamily="34" charset="0"/>
              <a:cs typeface="Arial" panose="020B0604020202020204" pitchFamily="34" charset="0"/>
            </a:rPr>
            <a:t>7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éves költségvetése </a:t>
          </a:r>
          <a:r>
            <a:rPr lang="hu-HU" sz="1600" b="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5,241 milliárd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EUR, amelyből</a:t>
          </a:r>
        </a:p>
      </dgm:t>
    </dgm:pt>
    <dgm:pt modelId="{8015A5CB-AC71-41B1-BCEB-4557568B1ABF}" type="parTrans" cxnId="{00F6E11E-D6B5-41FF-92D6-0F5656EF9139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058791-0C67-4D2B-8D5E-C423541B88FD}" type="sibTrans" cxnId="{00F6E11E-D6B5-41FF-92D6-0F5656EF9139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FF5A94-DE83-4AA0-9AC3-984DE094AD06}">
      <dgm:prSet phldrT="[Szöveg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hu-HU" sz="1600" b="0" dirty="0">
              <a:latin typeface="Arial" panose="020B0604020202020204" pitchFamily="34" charset="0"/>
              <a:cs typeface="Arial" panose="020B0604020202020204" pitchFamily="34" charset="0"/>
            </a:rPr>
            <a:t>Menekültügyi,   Migrációs és Integrációs Alap</a:t>
          </a:r>
        </a:p>
        <a:p>
          <a:r>
            <a:rPr lang="hu-HU" sz="1600" b="0" dirty="0">
              <a:latin typeface="Arial" panose="020B0604020202020204" pitchFamily="34" charset="0"/>
              <a:cs typeface="Arial" panose="020B0604020202020204" pitchFamily="34" charset="0"/>
            </a:rPr>
            <a:t>(MMIA)</a:t>
          </a:r>
        </a:p>
      </dgm:t>
    </dgm:pt>
    <dgm:pt modelId="{927ACB01-011D-4FD5-BE13-AB63750FD6AF}" type="parTrans" cxnId="{AB42CD23-8C15-4476-97A3-099F9515EB09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181BCB-D3F9-4BA5-B466-2B98BADB2FAB}" type="sibTrans" cxnId="{AB42CD23-8C15-4476-97A3-099F9515EB09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651D87-A20B-4C39-96EB-568638C33930}">
      <dgm:prSet custT="1"/>
      <dgm:spPr>
        <a:solidFill>
          <a:schemeClr val="bg1">
            <a:lumMod val="75000"/>
            <a:alpha val="90000"/>
          </a:schemeClr>
        </a:solidFill>
      </dgm:spPr>
      <dgm:t>
        <a:bodyPr anchor="ctr"/>
        <a:lstStyle/>
        <a:p>
          <a:pPr marL="180975" indent="-95250" algn="l">
            <a:buNone/>
          </a:pPr>
          <a:r>
            <a:rPr lang="hu-HU" sz="1600" b="0" dirty="0">
              <a:latin typeface="Arial" panose="020B0604020202020204" pitchFamily="34" charset="0"/>
              <a:cs typeface="Arial" panose="020B0604020202020204" pitchFamily="34" charset="0"/>
            </a:rPr>
            <a:t>7 </a:t>
          </a:r>
          <a:r>
            <a:rPr lang="hu-HU" sz="16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éves költségvetése </a:t>
          </a:r>
          <a:r>
            <a:rPr lang="hu-HU" sz="1600" b="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9,882 </a:t>
          </a:r>
          <a:r>
            <a:rPr lang="hu-HU" sz="16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milliárd EUR, amelyből</a:t>
          </a:r>
          <a:endParaRPr lang="hu-H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8BCFDC-C105-415D-9228-FD66FDF92611}" type="parTrans" cxnId="{958F53D5-BC14-44D7-BF1B-94569DAC198B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6456E5-C08B-4215-969E-725E67896B37}" type="sibTrans" cxnId="{958F53D5-BC14-44D7-BF1B-94569DAC198B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C4C067-1AD0-480A-AEB0-08A697F74075}">
      <dgm:prSet custT="1"/>
      <dgm:spPr>
        <a:solidFill>
          <a:srgbClr val="92D050">
            <a:alpha val="90000"/>
          </a:srgbClr>
        </a:solidFill>
      </dgm:spPr>
      <dgm:t>
        <a:bodyPr anchor="ctr"/>
        <a:lstStyle/>
        <a:p>
          <a:pPr marL="171450" lvl="1" indent="11113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nemzeti borítékok: </a:t>
          </a:r>
          <a:r>
            <a:rPr lang="hu-HU" sz="1600" b="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3,668 milliárd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EUR</a:t>
          </a:r>
        </a:p>
      </dgm:t>
    </dgm:pt>
    <dgm:pt modelId="{F8CF5B22-FD7E-4D88-B20C-2908050CF297}" type="parTrans" cxnId="{54370471-9990-4997-8179-D02126CA2A8A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121847-C910-4ABE-812C-47BCE7A1729B}" type="sibTrans" cxnId="{54370471-9990-4997-8179-D02126CA2A8A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2121BC-92C7-4344-9ED6-5EF53DFB8EDD}">
      <dgm:prSet custT="1"/>
      <dgm:spPr>
        <a:solidFill>
          <a:srgbClr val="92D050">
            <a:alpha val="90000"/>
          </a:srgbClr>
        </a:solidFill>
      </dgm:spPr>
      <dgm:t>
        <a:bodyPr anchor="ctr"/>
        <a:lstStyle/>
        <a:p>
          <a:pPr marL="171450" lvl="1" indent="11113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tematikus eszköz: </a:t>
          </a:r>
          <a:r>
            <a:rPr lang="hu-HU" sz="1600" b="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1,573 millió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EUR</a:t>
          </a:r>
        </a:p>
      </dgm:t>
    </dgm:pt>
    <dgm:pt modelId="{2587FA6D-BAFB-4911-8748-AD57831A87CF}" type="parTrans" cxnId="{B8F59835-C98D-4C9D-A51C-A415C434C46F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58C92D-2765-4710-8DAD-F008E035045C}" type="sibTrans" cxnId="{B8F59835-C98D-4C9D-A51C-A415C434C46F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DE179A-AA57-45D4-B3BE-4047A32274A2}">
      <dgm:prSet custT="1"/>
      <dgm:spPr>
        <a:solidFill>
          <a:schemeClr val="bg1">
            <a:lumMod val="75000"/>
            <a:alpha val="90000"/>
          </a:schemeClr>
        </a:solidFill>
      </dgm:spPr>
      <dgm:t>
        <a:bodyPr anchor="ctr"/>
        <a:lstStyle/>
        <a:p>
          <a:pPr marL="182563" indent="0" algn="l">
            <a:buNone/>
          </a:pPr>
          <a:r>
            <a:rPr lang="hu-HU" sz="16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nemzeti borítékok: </a:t>
          </a:r>
          <a:r>
            <a:rPr lang="hu-HU" sz="1600" b="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6,270 </a:t>
          </a:r>
          <a:r>
            <a:rPr lang="hu-HU" sz="16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milliárd EUR</a:t>
          </a:r>
        </a:p>
      </dgm:t>
    </dgm:pt>
    <dgm:pt modelId="{11719ED8-BE8E-441C-BC23-15DFAFD8931D}" type="parTrans" cxnId="{C9C7350B-5F63-4758-8907-4F1832957525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6981E8-63E8-4FFC-9436-8094D9B67FB0}" type="sibTrans" cxnId="{C9C7350B-5F63-4758-8907-4F1832957525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6DE2AD-D4AA-4655-BEE2-5EAF9C9BEE76}">
      <dgm:prSet custT="1"/>
      <dgm:spPr>
        <a:solidFill>
          <a:schemeClr val="bg1">
            <a:lumMod val="75000"/>
            <a:alpha val="90000"/>
          </a:schemeClr>
        </a:solidFill>
      </dgm:spPr>
      <dgm:t>
        <a:bodyPr anchor="ctr"/>
        <a:lstStyle/>
        <a:p>
          <a:pPr marL="182563" indent="0" algn="l">
            <a:buNone/>
          </a:pPr>
          <a:r>
            <a:rPr lang="hu-HU" sz="16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tematikus eszköz: </a:t>
          </a:r>
          <a:r>
            <a:rPr lang="hu-HU" sz="1600" b="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3,612 </a:t>
          </a:r>
          <a:r>
            <a:rPr lang="hu-HU" sz="16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milliárd EUR</a:t>
          </a:r>
        </a:p>
      </dgm:t>
    </dgm:pt>
    <dgm:pt modelId="{B5CF502D-BAC9-4323-A909-91BDB0487776}" type="parTrans" cxnId="{93047405-79F0-4872-89C1-49C84B2A5AAF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68835F-F0A1-4228-AB69-36C740DE1014}" type="sibTrans" cxnId="{93047405-79F0-4872-89C1-49C84B2A5AAF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041CB7-6937-419F-AF18-E7EDF08239F4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 anchor="ctr"/>
        <a:lstStyle/>
        <a:p>
          <a:pPr marL="180975" indent="0" algn="l">
            <a:buFontTx/>
            <a:buNone/>
          </a:pPr>
          <a:r>
            <a:rPr lang="hu-H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nemzeti borítékok: 1,352 milliárd EUR</a:t>
          </a:r>
          <a:endParaRPr lang="hu-H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AC80F-1A02-491E-9517-4FDA01F064B2}" type="parTrans" cxnId="{870D9D94-4D8E-40A2-8F03-B37C6D170E4E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2E42C-B833-4F49-8D21-49328F1124D8}" type="sibTrans" cxnId="{870D9D94-4D8E-40A2-8F03-B37C6D170E4E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FFDB5C-D52A-4038-A457-1620DF6EBE57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 anchor="ctr"/>
        <a:lstStyle/>
        <a:p>
          <a:pPr marL="180975" indent="0" algn="l">
            <a:buFontTx/>
            <a:buNone/>
          </a:pPr>
          <a:r>
            <a:rPr lang="hu-H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tematikus eszköz: 579 milliárd EUR</a:t>
          </a:r>
          <a:endParaRPr lang="hu-H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C995F6-07C9-4481-85D7-47585E4AF6A8}" type="parTrans" cxnId="{0141674C-863A-495F-BB1D-593489676235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7C8ACC-C5DC-4656-A7F7-A44519EB2A47}" type="sibTrans" cxnId="{0141674C-863A-495F-BB1D-593489676235}">
      <dgm:prSet/>
      <dgm:spPr/>
      <dgm:t>
        <a:bodyPr/>
        <a:lstStyle/>
        <a:p>
          <a:endParaRPr lang="hu-HU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CD4710-16B6-4E33-B1E9-4C9DD5DB2BA6}" type="pres">
      <dgm:prSet presAssocID="{3FBACED6-2771-4B0C-AE36-1FDD7E683CA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CAFFAFD-CD89-430A-B035-E1E660972011}" type="pres">
      <dgm:prSet presAssocID="{E7AFDD30-9744-48C9-85E9-8204536EAEB4}" presName="linNode" presStyleCnt="0"/>
      <dgm:spPr/>
    </dgm:pt>
    <dgm:pt modelId="{081E1EBE-79ED-4C6B-9616-4BF1ABD751C4}" type="pres">
      <dgm:prSet presAssocID="{E7AFDD30-9744-48C9-85E9-8204536EAEB4}" presName="parentShp" presStyleLbl="node1" presStyleIdx="0" presStyleCnt="3" custScaleX="99638" custScaleY="610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CD7378-18A5-444F-8365-103C5D925085}" type="pres">
      <dgm:prSet presAssocID="{E7AFDD30-9744-48C9-85E9-8204536EAEB4}" presName="childShp" presStyleLbl="bgAccFollowNode1" presStyleIdx="0" presStyleCnt="3" custScaleX="96912" custScaleY="7798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DDA1133-7611-4EB6-A44F-62DCAB156644}" type="pres">
      <dgm:prSet presAssocID="{28A7B4F8-9028-4BE9-829A-44ED94FDD6B5}" presName="spacing" presStyleCnt="0"/>
      <dgm:spPr/>
    </dgm:pt>
    <dgm:pt modelId="{D8B2BC9E-53E4-4A62-8E94-F987E9F36DA0}" type="pres">
      <dgm:prSet presAssocID="{775037FB-197C-4DB7-9F20-763996A3D70D}" presName="linNode" presStyleCnt="0"/>
      <dgm:spPr/>
    </dgm:pt>
    <dgm:pt modelId="{6BC21646-7861-487D-898D-50D619D725C0}" type="pres">
      <dgm:prSet presAssocID="{775037FB-197C-4DB7-9F20-763996A3D70D}" presName="parentShp" presStyleLbl="node1" presStyleIdx="1" presStyleCnt="3" custScaleX="109364" custScaleY="69494" custLinFactNeighborX="4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242AD2-5FA3-49DB-B806-A1A579834D4D}" type="pres">
      <dgm:prSet presAssocID="{775037FB-197C-4DB7-9F20-763996A3D70D}" presName="childShp" presStyleLbl="bgAccFollowNode1" presStyleIdx="1" presStyleCnt="3" custScaleX="105131" custScaleY="7358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662971-EF75-4ABD-83BE-F45C04683952}" type="pres">
      <dgm:prSet presAssocID="{58B60193-34A0-4BB6-9C35-C6801A8C23DE}" presName="spacing" presStyleCnt="0"/>
      <dgm:spPr/>
    </dgm:pt>
    <dgm:pt modelId="{F8F9C536-FB2E-4EC7-9158-D72E4445EABE}" type="pres">
      <dgm:prSet presAssocID="{ADFF5A94-DE83-4AA0-9AC3-984DE094AD06}" presName="linNode" presStyleCnt="0"/>
      <dgm:spPr/>
    </dgm:pt>
    <dgm:pt modelId="{C14A42C9-B6D8-42A9-9D0A-934047E6F969}" type="pres">
      <dgm:prSet presAssocID="{ADFF5A94-DE83-4AA0-9AC3-984DE094AD06}" presName="parentShp" presStyleLbl="node1" presStyleIdx="2" presStyleCnt="3" custScaleX="109347" custScaleY="63988" custLinFactNeighborX="97" custLinFactNeighborY="-636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6191F7-E8FB-4E84-8C1E-7F9426933984}" type="pres">
      <dgm:prSet presAssocID="{ADFF5A94-DE83-4AA0-9AC3-984DE094AD06}" presName="childShp" presStyleLbl="bgAccFollowNode1" presStyleIdx="2" presStyleCnt="3" custScaleX="103770" custScaleY="78064" custLinFactNeighborX="696" custLinFactNeighborY="-58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1EBF71D-81BE-4E50-8B6C-F2E7F1B481F6}" type="presOf" srcId="{E7AFDD30-9744-48C9-85E9-8204536EAEB4}" destId="{081E1EBE-79ED-4C6B-9616-4BF1ABD751C4}" srcOrd="0" destOrd="0" presId="urn:microsoft.com/office/officeart/2005/8/layout/vList6"/>
    <dgm:cxn modelId="{DA1DD7FE-DB42-4692-AA92-8135ACF79680}" srcId="{E7AFDD30-9744-48C9-85E9-8204536EAEB4}" destId="{22072099-5E39-4B7F-B9E8-9E0F5E63B615}" srcOrd="0" destOrd="0" parTransId="{5A600B53-D852-477E-8793-343D4F21051A}" sibTransId="{1679DA01-757D-4EDA-A801-FDAB5A542714}"/>
    <dgm:cxn modelId="{F313A6B6-3D59-46C6-8391-ABF002D162C1}" type="presOf" srcId="{ADFF5A94-DE83-4AA0-9AC3-984DE094AD06}" destId="{C14A42C9-B6D8-42A9-9D0A-934047E6F969}" srcOrd="0" destOrd="0" presId="urn:microsoft.com/office/officeart/2005/8/layout/vList6"/>
    <dgm:cxn modelId="{0EBD93AA-96B8-4F94-9E6D-A7D25114E9F1}" type="presOf" srcId="{556DE2AD-D4AA-4655-BEE2-5EAF9C9BEE76}" destId="{726191F7-E8FB-4E84-8C1E-7F9426933984}" srcOrd="0" destOrd="2" presId="urn:microsoft.com/office/officeart/2005/8/layout/vList6"/>
    <dgm:cxn modelId="{164DDC36-771D-4EB0-848E-B741A5AFBFA2}" type="presOf" srcId="{C7651D87-A20B-4C39-96EB-568638C33930}" destId="{726191F7-E8FB-4E84-8C1E-7F9426933984}" srcOrd="0" destOrd="0" presId="urn:microsoft.com/office/officeart/2005/8/layout/vList6"/>
    <dgm:cxn modelId="{00F6E11E-D6B5-41FF-92D6-0F5656EF9139}" srcId="{775037FB-197C-4DB7-9F20-763996A3D70D}" destId="{160052FC-CD1A-479B-8ED7-BEF022D354C4}" srcOrd="0" destOrd="0" parTransId="{8015A5CB-AC71-41B1-BCEB-4557568B1ABF}" sibTransId="{25058791-0C67-4D2B-8D5E-C423541B88FD}"/>
    <dgm:cxn modelId="{730DFAAA-0297-415A-B19F-CF690D0A9F87}" srcId="{3FBACED6-2771-4B0C-AE36-1FDD7E683CA2}" destId="{775037FB-197C-4DB7-9F20-763996A3D70D}" srcOrd="1" destOrd="0" parTransId="{2B4A6107-B2D9-4671-8620-AC69F5D5760D}" sibTransId="{58B60193-34A0-4BB6-9C35-C6801A8C23DE}"/>
    <dgm:cxn modelId="{0067DAF7-7D87-4AEF-A6F3-6523801CC6FA}" srcId="{3FBACED6-2771-4B0C-AE36-1FDD7E683CA2}" destId="{E7AFDD30-9744-48C9-85E9-8204536EAEB4}" srcOrd="0" destOrd="0" parTransId="{E2683257-D08A-4CF0-8A1E-E17814ED5CAD}" sibTransId="{28A7B4F8-9028-4BE9-829A-44ED94FDD6B5}"/>
    <dgm:cxn modelId="{870D9D94-4D8E-40A2-8F03-B37C6D170E4E}" srcId="{E7AFDD30-9744-48C9-85E9-8204536EAEB4}" destId="{7B041CB7-6937-419F-AF18-E7EDF08239F4}" srcOrd="1" destOrd="0" parTransId="{AF2AC80F-1A02-491E-9517-4FDA01F064B2}" sibTransId="{8EE2E42C-B833-4F49-8D21-49328F1124D8}"/>
    <dgm:cxn modelId="{EF50B8A5-3D06-444D-96CE-6275F3B8C82D}" type="presOf" srcId="{160052FC-CD1A-479B-8ED7-BEF022D354C4}" destId="{CC242AD2-5FA3-49DB-B806-A1A579834D4D}" srcOrd="0" destOrd="0" presId="urn:microsoft.com/office/officeart/2005/8/layout/vList6"/>
    <dgm:cxn modelId="{0EFB0523-DA7E-45D7-B281-2D8929B7BA9C}" type="presOf" srcId="{3FBACED6-2771-4B0C-AE36-1FDD7E683CA2}" destId="{47CD4710-16B6-4E33-B1E9-4C9DD5DB2BA6}" srcOrd="0" destOrd="0" presId="urn:microsoft.com/office/officeart/2005/8/layout/vList6"/>
    <dgm:cxn modelId="{C20194E2-C212-4930-A088-666D27F631C0}" type="presOf" srcId="{C92121BC-92C7-4344-9ED6-5EF53DFB8EDD}" destId="{CC242AD2-5FA3-49DB-B806-A1A579834D4D}" srcOrd="0" destOrd="2" presId="urn:microsoft.com/office/officeart/2005/8/layout/vList6"/>
    <dgm:cxn modelId="{5496BFD6-8752-44B3-95C6-B127CF15A9B5}" type="presOf" srcId="{93FFDB5C-D52A-4038-A457-1620DF6EBE57}" destId="{E7CD7378-18A5-444F-8365-103C5D925085}" srcOrd="0" destOrd="2" presId="urn:microsoft.com/office/officeart/2005/8/layout/vList6"/>
    <dgm:cxn modelId="{F4390725-FF50-48FE-B7A8-E805FC5A2A86}" type="presOf" srcId="{22072099-5E39-4B7F-B9E8-9E0F5E63B615}" destId="{E7CD7378-18A5-444F-8365-103C5D925085}" srcOrd="0" destOrd="0" presId="urn:microsoft.com/office/officeart/2005/8/layout/vList6"/>
    <dgm:cxn modelId="{AB42CD23-8C15-4476-97A3-099F9515EB09}" srcId="{3FBACED6-2771-4B0C-AE36-1FDD7E683CA2}" destId="{ADFF5A94-DE83-4AA0-9AC3-984DE094AD06}" srcOrd="2" destOrd="0" parTransId="{927ACB01-011D-4FD5-BE13-AB63750FD6AF}" sibTransId="{4B181BCB-D3F9-4BA5-B466-2B98BADB2FAB}"/>
    <dgm:cxn modelId="{3C1B400A-D0F5-4009-AE6D-B32B780205B6}" type="presOf" srcId="{7B041CB7-6937-419F-AF18-E7EDF08239F4}" destId="{E7CD7378-18A5-444F-8365-103C5D925085}" srcOrd="0" destOrd="1" presId="urn:microsoft.com/office/officeart/2005/8/layout/vList6"/>
    <dgm:cxn modelId="{D097C81A-FEB6-4690-A19D-6D854E15B25E}" type="presOf" srcId="{775037FB-197C-4DB7-9F20-763996A3D70D}" destId="{6BC21646-7861-487D-898D-50D619D725C0}" srcOrd="0" destOrd="0" presId="urn:microsoft.com/office/officeart/2005/8/layout/vList6"/>
    <dgm:cxn modelId="{958F53D5-BC14-44D7-BF1B-94569DAC198B}" srcId="{ADFF5A94-DE83-4AA0-9AC3-984DE094AD06}" destId="{C7651D87-A20B-4C39-96EB-568638C33930}" srcOrd="0" destOrd="0" parTransId="{708BCFDC-C105-415D-9228-FD66FDF92611}" sibTransId="{7A6456E5-C08B-4215-969E-725E67896B37}"/>
    <dgm:cxn modelId="{B8F59835-C98D-4C9D-A51C-A415C434C46F}" srcId="{775037FB-197C-4DB7-9F20-763996A3D70D}" destId="{C92121BC-92C7-4344-9ED6-5EF53DFB8EDD}" srcOrd="2" destOrd="0" parTransId="{2587FA6D-BAFB-4911-8748-AD57831A87CF}" sibTransId="{6658C92D-2765-4710-8DAD-F008E035045C}"/>
    <dgm:cxn modelId="{93047405-79F0-4872-89C1-49C84B2A5AAF}" srcId="{ADFF5A94-DE83-4AA0-9AC3-984DE094AD06}" destId="{556DE2AD-D4AA-4655-BEE2-5EAF9C9BEE76}" srcOrd="2" destOrd="0" parTransId="{B5CF502D-BAC9-4323-A909-91BDB0487776}" sibTransId="{DD68835F-F0A1-4228-AB69-36C740DE1014}"/>
    <dgm:cxn modelId="{0141674C-863A-495F-BB1D-593489676235}" srcId="{E7AFDD30-9744-48C9-85E9-8204536EAEB4}" destId="{93FFDB5C-D52A-4038-A457-1620DF6EBE57}" srcOrd="2" destOrd="0" parTransId="{1DC995F6-07C9-4481-85D7-47585E4AF6A8}" sibTransId="{9F7C8ACC-C5DC-4656-A7F7-A44519EB2A47}"/>
    <dgm:cxn modelId="{C9C7350B-5F63-4758-8907-4F1832957525}" srcId="{ADFF5A94-DE83-4AA0-9AC3-984DE094AD06}" destId="{86DE179A-AA57-45D4-B3BE-4047A32274A2}" srcOrd="1" destOrd="0" parTransId="{11719ED8-BE8E-441C-BC23-15DFAFD8931D}" sibTransId="{B96981E8-63E8-4FFC-9436-8094D9B67FB0}"/>
    <dgm:cxn modelId="{54370471-9990-4997-8179-D02126CA2A8A}" srcId="{775037FB-197C-4DB7-9F20-763996A3D70D}" destId="{11C4C067-1AD0-480A-AEB0-08A697F74075}" srcOrd="1" destOrd="0" parTransId="{F8CF5B22-FD7E-4D88-B20C-2908050CF297}" sibTransId="{D9121847-C910-4ABE-812C-47BCE7A1729B}"/>
    <dgm:cxn modelId="{EC22C9AD-B4DE-47CC-9632-FA7DDC6571EF}" type="presOf" srcId="{86DE179A-AA57-45D4-B3BE-4047A32274A2}" destId="{726191F7-E8FB-4E84-8C1E-7F9426933984}" srcOrd="0" destOrd="1" presId="urn:microsoft.com/office/officeart/2005/8/layout/vList6"/>
    <dgm:cxn modelId="{B85412E0-4C3E-4506-9954-D4434BE36C4D}" type="presOf" srcId="{11C4C067-1AD0-480A-AEB0-08A697F74075}" destId="{CC242AD2-5FA3-49DB-B806-A1A579834D4D}" srcOrd="0" destOrd="1" presId="urn:microsoft.com/office/officeart/2005/8/layout/vList6"/>
    <dgm:cxn modelId="{32D1942A-B545-4D2D-BCFE-96EFC103535F}" type="presParOf" srcId="{47CD4710-16B6-4E33-B1E9-4C9DD5DB2BA6}" destId="{1CAFFAFD-CD89-430A-B035-E1E660972011}" srcOrd="0" destOrd="0" presId="urn:microsoft.com/office/officeart/2005/8/layout/vList6"/>
    <dgm:cxn modelId="{C33E48A4-30C6-4B18-BE01-DC0F62EB30A2}" type="presParOf" srcId="{1CAFFAFD-CD89-430A-B035-E1E660972011}" destId="{081E1EBE-79ED-4C6B-9616-4BF1ABD751C4}" srcOrd="0" destOrd="0" presId="urn:microsoft.com/office/officeart/2005/8/layout/vList6"/>
    <dgm:cxn modelId="{6A9510FA-0C35-44C7-B3C0-69F91395CE4A}" type="presParOf" srcId="{1CAFFAFD-CD89-430A-B035-E1E660972011}" destId="{E7CD7378-18A5-444F-8365-103C5D925085}" srcOrd="1" destOrd="0" presId="urn:microsoft.com/office/officeart/2005/8/layout/vList6"/>
    <dgm:cxn modelId="{C2F35B80-4476-4DA9-ABB9-28D20419DCCF}" type="presParOf" srcId="{47CD4710-16B6-4E33-B1E9-4C9DD5DB2BA6}" destId="{0DDA1133-7611-4EB6-A44F-62DCAB156644}" srcOrd="1" destOrd="0" presId="urn:microsoft.com/office/officeart/2005/8/layout/vList6"/>
    <dgm:cxn modelId="{31AEFA91-77BA-4DDB-8C2F-2F94B0611A90}" type="presParOf" srcId="{47CD4710-16B6-4E33-B1E9-4C9DD5DB2BA6}" destId="{D8B2BC9E-53E4-4A62-8E94-F987E9F36DA0}" srcOrd="2" destOrd="0" presId="urn:microsoft.com/office/officeart/2005/8/layout/vList6"/>
    <dgm:cxn modelId="{B7910251-37E3-491D-8A14-F218BCA3D52F}" type="presParOf" srcId="{D8B2BC9E-53E4-4A62-8E94-F987E9F36DA0}" destId="{6BC21646-7861-487D-898D-50D619D725C0}" srcOrd="0" destOrd="0" presId="urn:microsoft.com/office/officeart/2005/8/layout/vList6"/>
    <dgm:cxn modelId="{93113AEB-6792-4E0F-A3BA-8F13D8F9A5B1}" type="presParOf" srcId="{D8B2BC9E-53E4-4A62-8E94-F987E9F36DA0}" destId="{CC242AD2-5FA3-49DB-B806-A1A579834D4D}" srcOrd="1" destOrd="0" presId="urn:microsoft.com/office/officeart/2005/8/layout/vList6"/>
    <dgm:cxn modelId="{523F98F6-A1FB-4DC6-B127-24E4406D11AA}" type="presParOf" srcId="{47CD4710-16B6-4E33-B1E9-4C9DD5DB2BA6}" destId="{FF662971-EF75-4ABD-83BE-F45C04683952}" srcOrd="3" destOrd="0" presId="urn:microsoft.com/office/officeart/2005/8/layout/vList6"/>
    <dgm:cxn modelId="{772E9181-488A-4935-9152-E8482FA5EC63}" type="presParOf" srcId="{47CD4710-16B6-4E33-B1E9-4C9DD5DB2BA6}" destId="{F8F9C536-FB2E-4EC7-9158-D72E4445EABE}" srcOrd="4" destOrd="0" presId="urn:microsoft.com/office/officeart/2005/8/layout/vList6"/>
    <dgm:cxn modelId="{8132C391-DBED-4ACF-BB75-F5931E5FD0C3}" type="presParOf" srcId="{F8F9C536-FB2E-4EC7-9158-D72E4445EABE}" destId="{C14A42C9-B6D8-42A9-9D0A-934047E6F969}" srcOrd="0" destOrd="0" presId="urn:microsoft.com/office/officeart/2005/8/layout/vList6"/>
    <dgm:cxn modelId="{CC7640CF-A750-4E3E-9890-07FE1931E938}" type="presParOf" srcId="{F8F9C536-FB2E-4EC7-9158-D72E4445EABE}" destId="{726191F7-E8FB-4E84-8C1E-7F94269339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BC8312-2C67-44AB-A12B-B93F679387A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34361E9-038D-4CC2-B5F1-27216D61335A}">
      <dgm:prSet phldrT="[Szöveg]"/>
      <dgm:spPr/>
      <dgm:t>
        <a:bodyPr/>
        <a:lstStyle/>
        <a:p>
          <a:r>
            <a:rPr lang="hu-HU" b="1" dirty="0" smtClean="0">
              <a:latin typeface="Garamond" panose="02020404030301010803" pitchFamily="18" charset="0"/>
            </a:rPr>
            <a:t>2021. május vége</a:t>
          </a:r>
          <a:endParaRPr lang="hu-HU" b="1" dirty="0">
            <a:latin typeface="Garamond" panose="02020404030301010803" pitchFamily="18" charset="0"/>
          </a:endParaRPr>
        </a:p>
      </dgm:t>
    </dgm:pt>
    <dgm:pt modelId="{DE0C8998-CB90-4AF7-B380-81B777352875}" type="parTrans" cxnId="{A03B5479-615E-42E5-8368-B2F8AA5F46B3}">
      <dgm:prSet/>
      <dgm:spPr/>
      <dgm:t>
        <a:bodyPr/>
        <a:lstStyle/>
        <a:p>
          <a:endParaRPr lang="hu-HU"/>
        </a:p>
      </dgm:t>
    </dgm:pt>
    <dgm:pt modelId="{8D44CAEA-E5BA-4EB4-ACB1-E6C4F0DAD577}" type="sibTrans" cxnId="{A03B5479-615E-42E5-8368-B2F8AA5F46B3}">
      <dgm:prSet/>
      <dgm:spPr/>
      <dgm:t>
        <a:bodyPr/>
        <a:lstStyle/>
        <a:p>
          <a:endParaRPr lang="hu-HU"/>
        </a:p>
      </dgm:t>
    </dgm:pt>
    <dgm:pt modelId="{FBA8A482-D421-4EB8-A5AA-3FC15EEBD3AE}">
      <dgm:prSet phldrT="[Szöveg]" custT="1"/>
      <dgm:spPr/>
      <dgm:t>
        <a:bodyPr/>
        <a:lstStyle/>
        <a:p>
          <a:r>
            <a:rPr lang="hu-HU" sz="1600" dirty="0" smtClean="0">
              <a:latin typeface="Garamond" panose="02020404030301010803" pitchFamily="18" charset="0"/>
            </a:rPr>
            <a:t>Magyarország Nemzeti Programjainak ismételt informális megküldése a Bizottságnak</a:t>
          </a:r>
          <a:endParaRPr lang="hu-HU" sz="1600" dirty="0">
            <a:latin typeface="Garamond" panose="02020404030301010803" pitchFamily="18" charset="0"/>
          </a:endParaRPr>
        </a:p>
      </dgm:t>
    </dgm:pt>
    <dgm:pt modelId="{EB921BAF-FF66-45E8-B04B-271F2CDE392F}" type="parTrans" cxnId="{91BD8571-35AC-4BE4-A073-8FC28F7B9DEF}">
      <dgm:prSet/>
      <dgm:spPr/>
      <dgm:t>
        <a:bodyPr/>
        <a:lstStyle/>
        <a:p>
          <a:endParaRPr lang="hu-HU"/>
        </a:p>
      </dgm:t>
    </dgm:pt>
    <dgm:pt modelId="{E0C2F27A-7FD6-40EA-A606-49EE6E204C7D}" type="sibTrans" cxnId="{91BD8571-35AC-4BE4-A073-8FC28F7B9DEF}">
      <dgm:prSet/>
      <dgm:spPr/>
      <dgm:t>
        <a:bodyPr/>
        <a:lstStyle/>
        <a:p>
          <a:endParaRPr lang="hu-HU"/>
        </a:p>
      </dgm:t>
    </dgm:pt>
    <dgm:pt modelId="{AFD9B128-4E27-4206-8C4F-E4F4A5C2E719}">
      <dgm:prSet phldrT="[Szöveg]"/>
      <dgm:spPr/>
      <dgm:t>
        <a:bodyPr/>
        <a:lstStyle/>
        <a:p>
          <a:endParaRPr lang="hu-HU" b="1" dirty="0">
            <a:latin typeface="Garamond" panose="02020404030301010803" pitchFamily="18" charset="0"/>
          </a:endParaRPr>
        </a:p>
      </dgm:t>
    </dgm:pt>
    <dgm:pt modelId="{3B831754-4E98-47A1-9577-8F5B18109DE4}" type="parTrans" cxnId="{CBBE039B-8E4F-4F12-9E44-BD9E492633AE}">
      <dgm:prSet/>
      <dgm:spPr/>
      <dgm:t>
        <a:bodyPr/>
        <a:lstStyle/>
        <a:p>
          <a:endParaRPr lang="hu-HU"/>
        </a:p>
      </dgm:t>
    </dgm:pt>
    <dgm:pt modelId="{F0957FE8-6A16-4E9C-BD4C-5A5F7EF99B8D}" type="sibTrans" cxnId="{CBBE039B-8E4F-4F12-9E44-BD9E492633AE}">
      <dgm:prSet/>
      <dgm:spPr/>
      <dgm:t>
        <a:bodyPr/>
        <a:lstStyle/>
        <a:p>
          <a:endParaRPr lang="hu-HU"/>
        </a:p>
      </dgm:t>
    </dgm:pt>
    <dgm:pt modelId="{9008B534-F031-48E8-AE77-309EE07EBDB5}">
      <dgm:prSet phldrT="[Szöveg]" custT="1"/>
      <dgm:spPr/>
      <dgm:t>
        <a:bodyPr/>
        <a:lstStyle/>
        <a:p>
          <a:r>
            <a:rPr lang="hu-HU" sz="1600" dirty="0" smtClean="0">
              <a:latin typeface="Garamond" panose="02020404030301010803" pitchFamily="18" charset="0"/>
            </a:rPr>
            <a:t>A Belügyi Alapok uniós jogszabály tervezeteinek, illetve a CPR elfogadásának várható időpontja</a:t>
          </a:r>
          <a:endParaRPr lang="hu-HU" sz="1600" dirty="0">
            <a:latin typeface="Garamond" panose="02020404030301010803" pitchFamily="18" charset="0"/>
          </a:endParaRPr>
        </a:p>
      </dgm:t>
    </dgm:pt>
    <dgm:pt modelId="{16E07FB4-E5D5-413A-ACDF-43E480B67806}" type="parTrans" cxnId="{38865794-D7C1-4F55-BC21-17B0DFC8635D}">
      <dgm:prSet/>
      <dgm:spPr/>
      <dgm:t>
        <a:bodyPr/>
        <a:lstStyle/>
        <a:p>
          <a:endParaRPr lang="hu-HU"/>
        </a:p>
      </dgm:t>
    </dgm:pt>
    <dgm:pt modelId="{66F8E8B4-25C5-45DB-84DA-1DEBF3B14152}" type="sibTrans" cxnId="{38865794-D7C1-4F55-BC21-17B0DFC8635D}">
      <dgm:prSet/>
      <dgm:spPr/>
      <dgm:t>
        <a:bodyPr/>
        <a:lstStyle/>
        <a:p>
          <a:endParaRPr lang="hu-HU"/>
        </a:p>
      </dgm:t>
    </dgm:pt>
    <dgm:pt modelId="{924B0E9B-0C08-4FE6-B7ED-87AA6E4A78F0}">
      <dgm:prSet phldrT="[Szöveg]"/>
      <dgm:spPr/>
      <dgm:t>
        <a:bodyPr/>
        <a:lstStyle/>
        <a:p>
          <a:r>
            <a:rPr lang="hu-HU" b="1" dirty="0" smtClean="0">
              <a:latin typeface="Garamond" panose="02020404030301010803" pitchFamily="18" charset="0"/>
            </a:rPr>
            <a:t>2021. szeptember </a:t>
          </a:r>
          <a:endParaRPr lang="hu-HU" b="1" dirty="0">
            <a:latin typeface="Garamond" panose="02020404030301010803" pitchFamily="18" charset="0"/>
          </a:endParaRPr>
        </a:p>
      </dgm:t>
    </dgm:pt>
    <dgm:pt modelId="{46784042-97FB-44DB-9D16-1775D5BC35A6}" type="parTrans" cxnId="{F1C82A7C-9BE3-4D97-883C-C44CC5B736E5}">
      <dgm:prSet/>
      <dgm:spPr/>
      <dgm:t>
        <a:bodyPr/>
        <a:lstStyle/>
        <a:p>
          <a:endParaRPr lang="hu-HU"/>
        </a:p>
      </dgm:t>
    </dgm:pt>
    <dgm:pt modelId="{C9F63272-2DA9-4AEB-A866-362B4E634900}" type="sibTrans" cxnId="{F1C82A7C-9BE3-4D97-883C-C44CC5B736E5}">
      <dgm:prSet/>
      <dgm:spPr/>
      <dgm:t>
        <a:bodyPr/>
        <a:lstStyle/>
        <a:p>
          <a:endParaRPr lang="hu-HU"/>
        </a:p>
      </dgm:t>
    </dgm:pt>
    <dgm:pt modelId="{8FF9DEDF-158C-4F76-9268-BFABCFDB4FAA}">
      <dgm:prSet phldrT="[Szöveg]" custT="1"/>
      <dgm:spPr/>
      <dgm:t>
        <a:bodyPr/>
        <a:lstStyle/>
        <a:p>
          <a:r>
            <a:rPr lang="hu-HU" sz="1600" dirty="0" smtClean="0">
              <a:latin typeface="Garamond" panose="02020404030301010803" pitchFamily="18" charset="0"/>
            </a:rPr>
            <a:t>Magyarország Nemzeti Programjainak formális benyújtása a Bizottsághoz</a:t>
          </a:r>
          <a:endParaRPr lang="hu-HU" sz="1600" dirty="0">
            <a:latin typeface="Garamond" panose="02020404030301010803" pitchFamily="18" charset="0"/>
          </a:endParaRPr>
        </a:p>
      </dgm:t>
    </dgm:pt>
    <dgm:pt modelId="{0946F5B4-2D72-4451-8660-35BE013050FE}" type="parTrans" cxnId="{C692483D-DE45-4A6A-871F-A84881B7063B}">
      <dgm:prSet/>
      <dgm:spPr/>
      <dgm:t>
        <a:bodyPr/>
        <a:lstStyle/>
        <a:p>
          <a:endParaRPr lang="hu-HU"/>
        </a:p>
      </dgm:t>
    </dgm:pt>
    <dgm:pt modelId="{E57A2ED3-330E-4DEB-9AF7-9239602E85BD}" type="sibTrans" cxnId="{C692483D-DE45-4A6A-871F-A84881B7063B}">
      <dgm:prSet/>
      <dgm:spPr/>
      <dgm:t>
        <a:bodyPr/>
        <a:lstStyle/>
        <a:p>
          <a:endParaRPr lang="hu-HU"/>
        </a:p>
      </dgm:t>
    </dgm:pt>
    <dgm:pt modelId="{3208DB47-8425-4275-AD38-5D65E6BDA8B6}" type="pres">
      <dgm:prSet presAssocID="{1BBC8312-2C67-44AB-A12B-B93F679387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F6F534A-D0E9-4809-B8AD-17B9FD170C5E}" type="pres">
      <dgm:prSet presAssocID="{924B0E9B-0C08-4FE6-B7ED-87AA6E4A78F0}" presName="boxAndChildren" presStyleCnt="0"/>
      <dgm:spPr/>
    </dgm:pt>
    <dgm:pt modelId="{B676391A-E1C1-49E1-A23E-CA2363F072ED}" type="pres">
      <dgm:prSet presAssocID="{924B0E9B-0C08-4FE6-B7ED-87AA6E4A78F0}" presName="parentTextBox" presStyleLbl="node1" presStyleIdx="0" presStyleCnt="3"/>
      <dgm:spPr/>
      <dgm:t>
        <a:bodyPr/>
        <a:lstStyle/>
        <a:p>
          <a:endParaRPr lang="hu-HU"/>
        </a:p>
      </dgm:t>
    </dgm:pt>
    <dgm:pt modelId="{4EEE09B1-2288-4B60-A947-F63A340AC44C}" type="pres">
      <dgm:prSet presAssocID="{924B0E9B-0C08-4FE6-B7ED-87AA6E4A78F0}" presName="entireBox" presStyleLbl="node1" presStyleIdx="0" presStyleCnt="3"/>
      <dgm:spPr/>
      <dgm:t>
        <a:bodyPr/>
        <a:lstStyle/>
        <a:p>
          <a:endParaRPr lang="hu-HU"/>
        </a:p>
      </dgm:t>
    </dgm:pt>
    <dgm:pt modelId="{57C55FBA-5BE2-446F-B9DC-A1FCDA9D8883}" type="pres">
      <dgm:prSet presAssocID="{924B0E9B-0C08-4FE6-B7ED-87AA6E4A78F0}" presName="descendantBox" presStyleCnt="0"/>
      <dgm:spPr/>
    </dgm:pt>
    <dgm:pt modelId="{2A74E11A-8095-4F23-98BE-170CC0487F6A}" type="pres">
      <dgm:prSet presAssocID="{8FF9DEDF-158C-4F76-9268-BFABCFDB4FAA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4BD4D6-AC83-467A-9C81-B9184914F75A}" type="pres">
      <dgm:prSet presAssocID="{F0957FE8-6A16-4E9C-BD4C-5A5F7EF99B8D}" presName="sp" presStyleCnt="0"/>
      <dgm:spPr/>
    </dgm:pt>
    <dgm:pt modelId="{17EF49D5-C891-4BAB-88B1-373DBBF3D56C}" type="pres">
      <dgm:prSet presAssocID="{AFD9B128-4E27-4206-8C4F-E4F4A5C2E719}" presName="arrowAndChildren" presStyleCnt="0"/>
      <dgm:spPr/>
    </dgm:pt>
    <dgm:pt modelId="{7C013FCB-20AE-4B28-9F90-401AE0505F44}" type="pres">
      <dgm:prSet presAssocID="{AFD9B128-4E27-4206-8C4F-E4F4A5C2E719}" presName="parentTextArrow" presStyleLbl="node1" presStyleIdx="0" presStyleCnt="3"/>
      <dgm:spPr/>
      <dgm:t>
        <a:bodyPr/>
        <a:lstStyle/>
        <a:p>
          <a:endParaRPr lang="hu-HU"/>
        </a:p>
      </dgm:t>
    </dgm:pt>
    <dgm:pt modelId="{C5FE377B-A13E-4466-8361-D99197036230}" type="pres">
      <dgm:prSet presAssocID="{AFD9B128-4E27-4206-8C4F-E4F4A5C2E719}" presName="arrow" presStyleLbl="node1" presStyleIdx="1" presStyleCnt="3" custLinFactNeighborX="862" custLinFactNeighborY="-1325"/>
      <dgm:spPr/>
      <dgm:t>
        <a:bodyPr/>
        <a:lstStyle/>
        <a:p>
          <a:endParaRPr lang="hu-HU"/>
        </a:p>
      </dgm:t>
    </dgm:pt>
    <dgm:pt modelId="{46F24245-00FC-4C0D-A59D-B4827EAB71AC}" type="pres">
      <dgm:prSet presAssocID="{AFD9B128-4E27-4206-8C4F-E4F4A5C2E719}" presName="descendantArrow" presStyleCnt="0"/>
      <dgm:spPr/>
    </dgm:pt>
    <dgm:pt modelId="{8778ED7D-9B24-4ECD-B342-26FBB1E26048}" type="pres">
      <dgm:prSet presAssocID="{9008B534-F031-48E8-AE77-309EE07EBDB5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EFBB84-610F-4FE8-919E-D0502D146DC6}" type="pres">
      <dgm:prSet presAssocID="{8D44CAEA-E5BA-4EB4-ACB1-E6C4F0DAD577}" presName="sp" presStyleCnt="0"/>
      <dgm:spPr/>
    </dgm:pt>
    <dgm:pt modelId="{B76E7381-08FD-4668-8A6F-32DCA87A7000}" type="pres">
      <dgm:prSet presAssocID="{B34361E9-038D-4CC2-B5F1-27216D61335A}" presName="arrowAndChildren" presStyleCnt="0"/>
      <dgm:spPr/>
    </dgm:pt>
    <dgm:pt modelId="{2732CB02-9E07-4AE5-BE65-CA5F4CA8F8CB}" type="pres">
      <dgm:prSet presAssocID="{B34361E9-038D-4CC2-B5F1-27216D61335A}" presName="parentTextArrow" presStyleLbl="node1" presStyleIdx="1" presStyleCnt="3"/>
      <dgm:spPr/>
      <dgm:t>
        <a:bodyPr/>
        <a:lstStyle/>
        <a:p>
          <a:endParaRPr lang="hu-HU"/>
        </a:p>
      </dgm:t>
    </dgm:pt>
    <dgm:pt modelId="{BAF793FF-BAE5-45B1-A78E-88610E853E06}" type="pres">
      <dgm:prSet presAssocID="{B34361E9-038D-4CC2-B5F1-27216D61335A}" presName="arrow" presStyleLbl="node1" presStyleIdx="2" presStyleCnt="3"/>
      <dgm:spPr/>
      <dgm:t>
        <a:bodyPr/>
        <a:lstStyle/>
        <a:p>
          <a:endParaRPr lang="hu-HU"/>
        </a:p>
      </dgm:t>
    </dgm:pt>
    <dgm:pt modelId="{D6BDD102-03FC-4F0A-9CDE-2E67B18CB3FD}" type="pres">
      <dgm:prSet presAssocID="{B34361E9-038D-4CC2-B5F1-27216D61335A}" presName="descendantArrow" presStyleCnt="0"/>
      <dgm:spPr/>
    </dgm:pt>
    <dgm:pt modelId="{73DA86BD-29F1-4C94-95B2-253A30754E90}" type="pres">
      <dgm:prSet presAssocID="{FBA8A482-D421-4EB8-A5AA-3FC15EEBD3AE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7F5459E-D0FC-4BB8-8A40-9D8AB778F0D9}" type="presOf" srcId="{9008B534-F031-48E8-AE77-309EE07EBDB5}" destId="{8778ED7D-9B24-4ECD-B342-26FBB1E26048}" srcOrd="0" destOrd="0" presId="urn:microsoft.com/office/officeart/2005/8/layout/process4"/>
    <dgm:cxn modelId="{91BD8571-35AC-4BE4-A073-8FC28F7B9DEF}" srcId="{B34361E9-038D-4CC2-B5F1-27216D61335A}" destId="{FBA8A482-D421-4EB8-A5AA-3FC15EEBD3AE}" srcOrd="0" destOrd="0" parTransId="{EB921BAF-FF66-45E8-B04B-271F2CDE392F}" sibTransId="{E0C2F27A-7FD6-40EA-A606-49EE6E204C7D}"/>
    <dgm:cxn modelId="{9DC11918-F48F-406A-9BBE-F9E21695A4E7}" type="presOf" srcId="{FBA8A482-D421-4EB8-A5AA-3FC15EEBD3AE}" destId="{73DA86BD-29F1-4C94-95B2-253A30754E90}" srcOrd="0" destOrd="0" presId="urn:microsoft.com/office/officeart/2005/8/layout/process4"/>
    <dgm:cxn modelId="{0595341F-BFE6-4D49-9CA9-6E92FA969E83}" type="presOf" srcId="{AFD9B128-4E27-4206-8C4F-E4F4A5C2E719}" destId="{C5FE377B-A13E-4466-8361-D99197036230}" srcOrd="1" destOrd="0" presId="urn:microsoft.com/office/officeart/2005/8/layout/process4"/>
    <dgm:cxn modelId="{F81E25E4-DBFD-4966-98C3-1B91965E7437}" type="presOf" srcId="{924B0E9B-0C08-4FE6-B7ED-87AA6E4A78F0}" destId="{B676391A-E1C1-49E1-A23E-CA2363F072ED}" srcOrd="0" destOrd="0" presId="urn:microsoft.com/office/officeart/2005/8/layout/process4"/>
    <dgm:cxn modelId="{7F789723-70E5-4E82-8EEA-F1E6B621F767}" type="presOf" srcId="{924B0E9B-0C08-4FE6-B7ED-87AA6E4A78F0}" destId="{4EEE09B1-2288-4B60-A947-F63A340AC44C}" srcOrd="1" destOrd="0" presId="urn:microsoft.com/office/officeart/2005/8/layout/process4"/>
    <dgm:cxn modelId="{CBBE039B-8E4F-4F12-9E44-BD9E492633AE}" srcId="{1BBC8312-2C67-44AB-A12B-B93F679387A5}" destId="{AFD9B128-4E27-4206-8C4F-E4F4A5C2E719}" srcOrd="1" destOrd="0" parTransId="{3B831754-4E98-47A1-9577-8F5B18109DE4}" sibTransId="{F0957FE8-6A16-4E9C-BD4C-5A5F7EF99B8D}"/>
    <dgm:cxn modelId="{939A5D4C-B8D1-48C7-B921-CFA0EF311048}" type="presOf" srcId="{8FF9DEDF-158C-4F76-9268-BFABCFDB4FAA}" destId="{2A74E11A-8095-4F23-98BE-170CC0487F6A}" srcOrd="0" destOrd="0" presId="urn:microsoft.com/office/officeart/2005/8/layout/process4"/>
    <dgm:cxn modelId="{38865794-D7C1-4F55-BC21-17B0DFC8635D}" srcId="{AFD9B128-4E27-4206-8C4F-E4F4A5C2E719}" destId="{9008B534-F031-48E8-AE77-309EE07EBDB5}" srcOrd="0" destOrd="0" parTransId="{16E07FB4-E5D5-413A-ACDF-43E480B67806}" sibTransId="{66F8E8B4-25C5-45DB-84DA-1DEBF3B14152}"/>
    <dgm:cxn modelId="{A03B5479-615E-42E5-8368-B2F8AA5F46B3}" srcId="{1BBC8312-2C67-44AB-A12B-B93F679387A5}" destId="{B34361E9-038D-4CC2-B5F1-27216D61335A}" srcOrd="0" destOrd="0" parTransId="{DE0C8998-CB90-4AF7-B380-81B777352875}" sibTransId="{8D44CAEA-E5BA-4EB4-ACB1-E6C4F0DAD577}"/>
    <dgm:cxn modelId="{4BCD7A09-FE63-429F-ADE2-CFD6D9B7B385}" type="presOf" srcId="{B34361E9-038D-4CC2-B5F1-27216D61335A}" destId="{BAF793FF-BAE5-45B1-A78E-88610E853E06}" srcOrd="1" destOrd="0" presId="urn:microsoft.com/office/officeart/2005/8/layout/process4"/>
    <dgm:cxn modelId="{D3A3FDC3-B87A-41CB-B8BB-15F908EAF560}" type="presOf" srcId="{1BBC8312-2C67-44AB-A12B-B93F679387A5}" destId="{3208DB47-8425-4275-AD38-5D65E6BDA8B6}" srcOrd="0" destOrd="0" presId="urn:microsoft.com/office/officeart/2005/8/layout/process4"/>
    <dgm:cxn modelId="{F1C82A7C-9BE3-4D97-883C-C44CC5B736E5}" srcId="{1BBC8312-2C67-44AB-A12B-B93F679387A5}" destId="{924B0E9B-0C08-4FE6-B7ED-87AA6E4A78F0}" srcOrd="2" destOrd="0" parTransId="{46784042-97FB-44DB-9D16-1775D5BC35A6}" sibTransId="{C9F63272-2DA9-4AEB-A866-362B4E634900}"/>
    <dgm:cxn modelId="{90CB64BA-CB26-4EFB-8C79-CE9138140846}" type="presOf" srcId="{B34361E9-038D-4CC2-B5F1-27216D61335A}" destId="{2732CB02-9E07-4AE5-BE65-CA5F4CA8F8CB}" srcOrd="0" destOrd="0" presId="urn:microsoft.com/office/officeart/2005/8/layout/process4"/>
    <dgm:cxn modelId="{C692483D-DE45-4A6A-871F-A84881B7063B}" srcId="{924B0E9B-0C08-4FE6-B7ED-87AA6E4A78F0}" destId="{8FF9DEDF-158C-4F76-9268-BFABCFDB4FAA}" srcOrd="0" destOrd="0" parTransId="{0946F5B4-2D72-4451-8660-35BE013050FE}" sibTransId="{E57A2ED3-330E-4DEB-9AF7-9239602E85BD}"/>
    <dgm:cxn modelId="{FD5846AB-8336-4BAE-A0A1-BA3BC54E7CB2}" type="presOf" srcId="{AFD9B128-4E27-4206-8C4F-E4F4A5C2E719}" destId="{7C013FCB-20AE-4B28-9F90-401AE0505F44}" srcOrd="0" destOrd="0" presId="urn:microsoft.com/office/officeart/2005/8/layout/process4"/>
    <dgm:cxn modelId="{D289E703-72EB-4310-8CF4-C825EBC30A4B}" type="presParOf" srcId="{3208DB47-8425-4275-AD38-5D65E6BDA8B6}" destId="{8F6F534A-D0E9-4809-B8AD-17B9FD170C5E}" srcOrd="0" destOrd="0" presId="urn:microsoft.com/office/officeart/2005/8/layout/process4"/>
    <dgm:cxn modelId="{A710F9A5-C4DB-4C0D-93DA-18DBA15E9315}" type="presParOf" srcId="{8F6F534A-D0E9-4809-B8AD-17B9FD170C5E}" destId="{B676391A-E1C1-49E1-A23E-CA2363F072ED}" srcOrd="0" destOrd="0" presId="urn:microsoft.com/office/officeart/2005/8/layout/process4"/>
    <dgm:cxn modelId="{29AEDB24-8B34-475E-9102-35D415DACEC1}" type="presParOf" srcId="{8F6F534A-D0E9-4809-B8AD-17B9FD170C5E}" destId="{4EEE09B1-2288-4B60-A947-F63A340AC44C}" srcOrd="1" destOrd="0" presId="urn:microsoft.com/office/officeart/2005/8/layout/process4"/>
    <dgm:cxn modelId="{B36AE26E-13FE-468F-8BD8-FE71179811B4}" type="presParOf" srcId="{8F6F534A-D0E9-4809-B8AD-17B9FD170C5E}" destId="{57C55FBA-5BE2-446F-B9DC-A1FCDA9D8883}" srcOrd="2" destOrd="0" presId="urn:microsoft.com/office/officeart/2005/8/layout/process4"/>
    <dgm:cxn modelId="{F2AC8843-D989-446C-8A7A-E0F2B25EA4D4}" type="presParOf" srcId="{57C55FBA-5BE2-446F-B9DC-A1FCDA9D8883}" destId="{2A74E11A-8095-4F23-98BE-170CC0487F6A}" srcOrd="0" destOrd="0" presId="urn:microsoft.com/office/officeart/2005/8/layout/process4"/>
    <dgm:cxn modelId="{6516D1B0-D593-4FD9-A4BB-10CBA8DD0D53}" type="presParOf" srcId="{3208DB47-8425-4275-AD38-5D65E6BDA8B6}" destId="{4F4BD4D6-AC83-467A-9C81-B9184914F75A}" srcOrd="1" destOrd="0" presId="urn:microsoft.com/office/officeart/2005/8/layout/process4"/>
    <dgm:cxn modelId="{936447F2-55B7-4905-8C23-DEBACC37D0E8}" type="presParOf" srcId="{3208DB47-8425-4275-AD38-5D65E6BDA8B6}" destId="{17EF49D5-C891-4BAB-88B1-373DBBF3D56C}" srcOrd="2" destOrd="0" presId="urn:microsoft.com/office/officeart/2005/8/layout/process4"/>
    <dgm:cxn modelId="{075896DB-3F8D-4DD5-93E1-020EFAE3CE42}" type="presParOf" srcId="{17EF49D5-C891-4BAB-88B1-373DBBF3D56C}" destId="{7C013FCB-20AE-4B28-9F90-401AE0505F44}" srcOrd="0" destOrd="0" presId="urn:microsoft.com/office/officeart/2005/8/layout/process4"/>
    <dgm:cxn modelId="{F9A2552B-A7BA-4BC6-AED6-89C9DEE90C16}" type="presParOf" srcId="{17EF49D5-C891-4BAB-88B1-373DBBF3D56C}" destId="{C5FE377B-A13E-4466-8361-D99197036230}" srcOrd="1" destOrd="0" presId="urn:microsoft.com/office/officeart/2005/8/layout/process4"/>
    <dgm:cxn modelId="{9FF92DBF-29C5-4028-B993-D538F653D403}" type="presParOf" srcId="{17EF49D5-C891-4BAB-88B1-373DBBF3D56C}" destId="{46F24245-00FC-4C0D-A59D-B4827EAB71AC}" srcOrd="2" destOrd="0" presId="urn:microsoft.com/office/officeart/2005/8/layout/process4"/>
    <dgm:cxn modelId="{A01BC7FB-69BD-44EB-8606-7B4F764F833E}" type="presParOf" srcId="{46F24245-00FC-4C0D-A59D-B4827EAB71AC}" destId="{8778ED7D-9B24-4ECD-B342-26FBB1E26048}" srcOrd="0" destOrd="0" presId="urn:microsoft.com/office/officeart/2005/8/layout/process4"/>
    <dgm:cxn modelId="{173A835C-63E8-4F79-9497-8056062369E2}" type="presParOf" srcId="{3208DB47-8425-4275-AD38-5D65E6BDA8B6}" destId="{94EFBB84-610F-4FE8-919E-D0502D146DC6}" srcOrd="3" destOrd="0" presId="urn:microsoft.com/office/officeart/2005/8/layout/process4"/>
    <dgm:cxn modelId="{BDAAC432-75C4-4E7E-A111-EE92E9BF51D2}" type="presParOf" srcId="{3208DB47-8425-4275-AD38-5D65E6BDA8B6}" destId="{B76E7381-08FD-4668-8A6F-32DCA87A7000}" srcOrd="4" destOrd="0" presId="urn:microsoft.com/office/officeart/2005/8/layout/process4"/>
    <dgm:cxn modelId="{D85076B7-296E-4567-9B84-CD4F15B0B42A}" type="presParOf" srcId="{B76E7381-08FD-4668-8A6F-32DCA87A7000}" destId="{2732CB02-9E07-4AE5-BE65-CA5F4CA8F8CB}" srcOrd="0" destOrd="0" presId="urn:microsoft.com/office/officeart/2005/8/layout/process4"/>
    <dgm:cxn modelId="{7964B805-0F30-4A2E-A49E-D70FB1278CDE}" type="presParOf" srcId="{B76E7381-08FD-4668-8A6F-32DCA87A7000}" destId="{BAF793FF-BAE5-45B1-A78E-88610E853E06}" srcOrd="1" destOrd="0" presId="urn:microsoft.com/office/officeart/2005/8/layout/process4"/>
    <dgm:cxn modelId="{63BE2869-1CD9-4D96-8679-8EFBE2E687AF}" type="presParOf" srcId="{B76E7381-08FD-4668-8A6F-32DCA87A7000}" destId="{D6BDD102-03FC-4F0A-9CDE-2E67B18CB3FD}" srcOrd="2" destOrd="0" presId="urn:microsoft.com/office/officeart/2005/8/layout/process4"/>
    <dgm:cxn modelId="{47FF88E7-6ED1-4AE6-B310-3B5E5BD48AE8}" type="presParOf" srcId="{D6BDD102-03FC-4F0A-9CDE-2E67B18CB3FD}" destId="{73DA86BD-29F1-4C94-95B2-253A30754E9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570424-EB7F-43D5-872E-C6C93C0FDA1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FAA0CA2-91A7-4889-B853-EA33BCAAF021}">
      <dgm:prSet phldrT="[Szöveg]" custT="1"/>
      <dgm:spPr/>
      <dgm:t>
        <a:bodyPr/>
        <a:lstStyle/>
        <a:p>
          <a:r>
            <a:rPr lang="hu-HU" sz="1600" b="1" dirty="0" smtClean="0">
              <a:latin typeface="Garamond" panose="02020404030301010803" pitchFamily="18" charset="0"/>
            </a:rPr>
            <a:t>Szakértők kijelölése</a:t>
          </a:r>
        </a:p>
        <a:p>
          <a:r>
            <a:rPr lang="hu-HU" sz="1600" dirty="0" smtClean="0">
              <a:latin typeface="Garamond" panose="02020404030301010803" pitchFamily="18" charset="0"/>
            </a:rPr>
            <a:t>(2019. szept.-okt.)</a:t>
          </a:r>
          <a:endParaRPr lang="hu-HU" sz="1600" dirty="0">
            <a:latin typeface="Garamond" panose="02020404030301010803" pitchFamily="18" charset="0"/>
          </a:endParaRPr>
        </a:p>
      </dgm:t>
    </dgm:pt>
    <dgm:pt modelId="{C7EA803F-43DB-4BD8-9CF6-D276F2BA7BD5}" type="parTrans" cxnId="{56BB50C6-737B-4941-AEF0-BE77508AAA1B}">
      <dgm:prSet/>
      <dgm:spPr/>
      <dgm:t>
        <a:bodyPr/>
        <a:lstStyle/>
        <a:p>
          <a:endParaRPr lang="hu-HU"/>
        </a:p>
      </dgm:t>
    </dgm:pt>
    <dgm:pt modelId="{9DB12606-A3CB-44C6-A705-29B16B091AE7}" type="sibTrans" cxnId="{56BB50C6-737B-4941-AEF0-BE77508AAA1B}">
      <dgm:prSet/>
      <dgm:spPr/>
      <dgm:t>
        <a:bodyPr/>
        <a:lstStyle/>
        <a:p>
          <a:endParaRPr lang="hu-HU"/>
        </a:p>
      </dgm:t>
    </dgm:pt>
    <dgm:pt modelId="{53B86052-F971-44B5-9642-3C0999BC633C}">
      <dgm:prSet phldrT="[Szöveg]" custT="1"/>
      <dgm:spPr/>
      <dgm:t>
        <a:bodyPr/>
        <a:lstStyle/>
        <a:p>
          <a:r>
            <a:rPr lang="hu-HU" sz="1600" b="1" dirty="0" smtClean="0">
              <a:latin typeface="Garamond" panose="02020404030301010803" pitchFamily="18" charset="0"/>
            </a:rPr>
            <a:t>Igények felmérése</a:t>
          </a:r>
        </a:p>
        <a:p>
          <a:r>
            <a:rPr lang="hu-HU" sz="1600" b="1" dirty="0" smtClean="0">
              <a:latin typeface="Garamond" panose="02020404030301010803" pitchFamily="18" charset="0"/>
            </a:rPr>
            <a:t> és feldolgozása</a:t>
          </a:r>
        </a:p>
        <a:p>
          <a:r>
            <a:rPr lang="hu-HU" sz="1600" dirty="0" smtClean="0">
              <a:latin typeface="Garamond" panose="02020404030301010803" pitchFamily="18" charset="0"/>
            </a:rPr>
            <a:t>(2019. szept.-nov.)</a:t>
          </a:r>
          <a:endParaRPr lang="hu-HU" sz="1600" dirty="0">
            <a:latin typeface="Garamond" panose="02020404030301010803" pitchFamily="18" charset="0"/>
          </a:endParaRPr>
        </a:p>
      </dgm:t>
    </dgm:pt>
    <dgm:pt modelId="{D4454E78-D5E0-4C02-AF65-8F7AFBFA4884}" type="parTrans" cxnId="{DDB55234-EC29-4A1D-BDDA-2D83ACB48A62}">
      <dgm:prSet/>
      <dgm:spPr/>
      <dgm:t>
        <a:bodyPr/>
        <a:lstStyle/>
        <a:p>
          <a:endParaRPr lang="hu-HU"/>
        </a:p>
      </dgm:t>
    </dgm:pt>
    <dgm:pt modelId="{FDEAA0B6-C680-4722-AEDD-5044C8EA4DFC}" type="sibTrans" cxnId="{DDB55234-EC29-4A1D-BDDA-2D83ACB48A62}">
      <dgm:prSet/>
      <dgm:spPr/>
      <dgm:t>
        <a:bodyPr/>
        <a:lstStyle/>
        <a:p>
          <a:endParaRPr lang="hu-HU"/>
        </a:p>
      </dgm:t>
    </dgm:pt>
    <dgm:pt modelId="{FE41FFAA-54B3-4B00-88A4-3E5EE48E8879}">
      <dgm:prSet phldrT="[Szöveg]" custT="1"/>
      <dgm:spPr/>
      <dgm:t>
        <a:bodyPr/>
        <a:lstStyle/>
        <a:p>
          <a:r>
            <a:rPr lang="hu-HU" sz="1600" b="1" dirty="0" smtClean="0">
              <a:latin typeface="Garamond" panose="02020404030301010803" pitchFamily="18" charset="0"/>
            </a:rPr>
            <a:t>Programindító megbeszélés</a:t>
          </a:r>
        </a:p>
        <a:p>
          <a:r>
            <a:rPr lang="hu-HU" sz="1600" dirty="0" smtClean="0">
              <a:latin typeface="Garamond" panose="02020404030301010803" pitchFamily="18" charset="0"/>
            </a:rPr>
            <a:t>(2019. nov.)</a:t>
          </a:r>
          <a:endParaRPr lang="hu-HU" sz="1600" dirty="0">
            <a:latin typeface="Garamond" panose="02020404030301010803" pitchFamily="18" charset="0"/>
          </a:endParaRPr>
        </a:p>
      </dgm:t>
    </dgm:pt>
    <dgm:pt modelId="{B884A7FF-7068-4278-999A-56A56A35099F}" type="parTrans" cxnId="{6AB5AB6F-AED2-4DCF-9902-35E1BA5F5D8E}">
      <dgm:prSet/>
      <dgm:spPr/>
      <dgm:t>
        <a:bodyPr/>
        <a:lstStyle/>
        <a:p>
          <a:endParaRPr lang="hu-HU"/>
        </a:p>
      </dgm:t>
    </dgm:pt>
    <dgm:pt modelId="{594FE369-14CC-43B2-88A7-531A8D0094C9}" type="sibTrans" cxnId="{6AB5AB6F-AED2-4DCF-9902-35E1BA5F5D8E}">
      <dgm:prSet/>
      <dgm:spPr/>
      <dgm:t>
        <a:bodyPr/>
        <a:lstStyle/>
        <a:p>
          <a:endParaRPr lang="hu-HU"/>
        </a:p>
      </dgm:t>
    </dgm:pt>
    <dgm:pt modelId="{F2BF32B7-C0C0-46C4-B1F8-6BFF7008A983}" type="pres">
      <dgm:prSet presAssocID="{61570424-EB7F-43D5-872E-C6C93C0FDA14}" presName="Name0" presStyleCnt="0">
        <dgm:presLayoutVars>
          <dgm:dir/>
          <dgm:resizeHandles val="exact"/>
        </dgm:presLayoutVars>
      </dgm:prSet>
      <dgm:spPr/>
    </dgm:pt>
    <dgm:pt modelId="{F262215B-3D56-465D-B157-8E5D1A53438A}" type="pres">
      <dgm:prSet presAssocID="{9FAA0CA2-91A7-4889-B853-EA33BCAAF02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1E4667F-CFEC-41FE-9EF3-C36A7A0C0154}" type="pres">
      <dgm:prSet presAssocID="{9DB12606-A3CB-44C6-A705-29B16B091AE7}" presName="sibTrans" presStyleLbl="sibTrans2D1" presStyleIdx="0" presStyleCnt="2"/>
      <dgm:spPr/>
      <dgm:t>
        <a:bodyPr/>
        <a:lstStyle/>
        <a:p>
          <a:endParaRPr lang="hu-HU"/>
        </a:p>
      </dgm:t>
    </dgm:pt>
    <dgm:pt modelId="{E18CC3F2-92F9-4342-90E6-0853FEEAE6BC}" type="pres">
      <dgm:prSet presAssocID="{9DB12606-A3CB-44C6-A705-29B16B091AE7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BF82AEC4-4E99-4B35-814F-6B7F34477EDD}" type="pres">
      <dgm:prSet presAssocID="{53B86052-F971-44B5-9642-3C0999BC633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4DC265-16F3-4270-BCBC-9CEBDC3D7284}" type="pres">
      <dgm:prSet presAssocID="{FDEAA0B6-C680-4722-AEDD-5044C8EA4DFC}" presName="sibTrans" presStyleLbl="sibTrans2D1" presStyleIdx="1" presStyleCnt="2"/>
      <dgm:spPr/>
      <dgm:t>
        <a:bodyPr/>
        <a:lstStyle/>
        <a:p>
          <a:endParaRPr lang="hu-HU"/>
        </a:p>
      </dgm:t>
    </dgm:pt>
    <dgm:pt modelId="{21DE2FDD-1531-4E6A-B256-7C909A595248}" type="pres">
      <dgm:prSet presAssocID="{FDEAA0B6-C680-4722-AEDD-5044C8EA4DFC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BDC48094-8568-4875-A483-220DE5869B1D}" type="pres">
      <dgm:prSet presAssocID="{FE41FFAA-54B3-4B00-88A4-3E5EE48E887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C46B6A7-8B5A-48C0-AE0A-C11990B0AB05}" type="presOf" srcId="{53B86052-F971-44B5-9642-3C0999BC633C}" destId="{BF82AEC4-4E99-4B35-814F-6B7F34477EDD}" srcOrd="0" destOrd="0" presId="urn:microsoft.com/office/officeart/2005/8/layout/process1"/>
    <dgm:cxn modelId="{6732FDBF-5D78-4E83-BC4C-800F6E9B8995}" type="presOf" srcId="{9FAA0CA2-91A7-4889-B853-EA33BCAAF021}" destId="{F262215B-3D56-465D-B157-8E5D1A53438A}" srcOrd="0" destOrd="0" presId="urn:microsoft.com/office/officeart/2005/8/layout/process1"/>
    <dgm:cxn modelId="{DDB55234-EC29-4A1D-BDDA-2D83ACB48A62}" srcId="{61570424-EB7F-43D5-872E-C6C93C0FDA14}" destId="{53B86052-F971-44B5-9642-3C0999BC633C}" srcOrd="1" destOrd="0" parTransId="{D4454E78-D5E0-4C02-AF65-8F7AFBFA4884}" sibTransId="{FDEAA0B6-C680-4722-AEDD-5044C8EA4DFC}"/>
    <dgm:cxn modelId="{15AD8321-E2FD-4465-B334-83A3114D35FE}" type="presOf" srcId="{FDEAA0B6-C680-4722-AEDD-5044C8EA4DFC}" destId="{21DE2FDD-1531-4E6A-B256-7C909A595248}" srcOrd="1" destOrd="0" presId="urn:microsoft.com/office/officeart/2005/8/layout/process1"/>
    <dgm:cxn modelId="{C39CE89A-A7B2-44B3-B2BB-91E13D36543F}" type="presOf" srcId="{9DB12606-A3CB-44C6-A705-29B16B091AE7}" destId="{E18CC3F2-92F9-4342-90E6-0853FEEAE6BC}" srcOrd="1" destOrd="0" presId="urn:microsoft.com/office/officeart/2005/8/layout/process1"/>
    <dgm:cxn modelId="{D44BC133-E485-4C4E-BFAE-F7B6DADAA712}" type="presOf" srcId="{61570424-EB7F-43D5-872E-C6C93C0FDA14}" destId="{F2BF32B7-C0C0-46C4-B1F8-6BFF7008A983}" srcOrd="0" destOrd="0" presId="urn:microsoft.com/office/officeart/2005/8/layout/process1"/>
    <dgm:cxn modelId="{041CF6AA-6F62-4451-889A-7E3FABD15C68}" type="presOf" srcId="{FE41FFAA-54B3-4B00-88A4-3E5EE48E8879}" destId="{BDC48094-8568-4875-A483-220DE5869B1D}" srcOrd="0" destOrd="0" presId="urn:microsoft.com/office/officeart/2005/8/layout/process1"/>
    <dgm:cxn modelId="{6AB5AB6F-AED2-4DCF-9902-35E1BA5F5D8E}" srcId="{61570424-EB7F-43D5-872E-C6C93C0FDA14}" destId="{FE41FFAA-54B3-4B00-88A4-3E5EE48E8879}" srcOrd="2" destOrd="0" parTransId="{B884A7FF-7068-4278-999A-56A56A35099F}" sibTransId="{594FE369-14CC-43B2-88A7-531A8D0094C9}"/>
    <dgm:cxn modelId="{56BB50C6-737B-4941-AEF0-BE77508AAA1B}" srcId="{61570424-EB7F-43D5-872E-C6C93C0FDA14}" destId="{9FAA0CA2-91A7-4889-B853-EA33BCAAF021}" srcOrd="0" destOrd="0" parTransId="{C7EA803F-43DB-4BD8-9CF6-D276F2BA7BD5}" sibTransId="{9DB12606-A3CB-44C6-A705-29B16B091AE7}"/>
    <dgm:cxn modelId="{B4585EE2-B218-4ABA-8EE8-4E3D67405D43}" type="presOf" srcId="{FDEAA0B6-C680-4722-AEDD-5044C8EA4DFC}" destId="{B54DC265-16F3-4270-BCBC-9CEBDC3D7284}" srcOrd="0" destOrd="0" presId="urn:microsoft.com/office/officeart/2005/8/layout/process1"/>
    <dgm:cxn modelId="{360AC01B-4169-40E4-AF64-8364A2A99666}" type="presOf" srcId="{9DB12606-A3CB-44C6-A705-29B16B091AE7}" destId="{01E4667F-CFEC-41FE-9EF3-C36A7A0C0154}" srcOrd="0" destOrd="0" presId="urn:microsoft.com/office/officeart/2005/8/layout/process1"/>
    <dgm:cxn modelId="{7EBB5C27-1EA1-4E7B-9530-5820020DCA0B}" type="presParOf" srcId="{F2BF32B7-C0C0-46C4-B1F8-6BFF7008A983}" destId="{F262215B-3D56-465D-B157-8E5D1A53438A}" srcOrd="0" destOrd="0" presId="urn:microsoft.com/office/officeart/2005/8/layout/process1"/>
    <dgm:cxn modelId="{2CD5EB45-4757-4064-81D1-9DD352C7AE73}" type="presParOf" srcId="{F2BF32B7-C0C0-46C4-B1F8-6BFF7008A983}" destId="{01E4667F-CFEC-41FE-9EF3-C36A7A0C0154}" srcOrd="1" destOrd="0" presId="urn:microsoft.com/office/officeart/2005/8/layout/process1"/>
    <dgm:cxn modelId="{45D5F1ED-DC09-47A2-85AC-07EF536DFA75}" type="presParOf" srcId="{01E4667F-CFEC-41FE-9EF3-C36A7A0C0154}" destId="{E18CC3F2-92F9-4342-90E6-0853FEEAE6BC}" srcOrd="0" destOrd="0" presId="urn:microsoft.com/office/officeart/2005/8/layout/process1"/>
    <dgm:cxn modelId="{31E27834-39A3-4090-A0A2-99901E6B2494}" type="presParOf" srcId="{F2BF32B7-C0C0-46C4-B1F8-6BFF7008A983}" destId="{BF82AEC4-4E99-4B35-814F-6B7F34477EDD}" srcOrd="2" destOrd="0" presId="urn:microsoft.com/office/officeart/2005/8/layout/process1"/>
    <dgm:cxn modelId="{40BFBC56-32B1-42C1-AF9C-9A7D52C5B52A}" type="presParOf" srcId="{F2BF32B7-C0C0-46C4-B1F8-6BFF7008A983}" destId="{B54DC265-16F3-4270-BCBC-9CEBDC3D7284}" srcOrd="3" destOrd="0" presId="urn:microsoft.com/office/officeart/2005/8/layout/process1"/>
    <dgm:cxn modelId="{18CF53A0-FBB0-4099-910E-D388D9E993A9}" type="presParOf" srcId="{B54DC265-16F3-4270-BCBC-9CEBDC3D7284}" destId="{21DE2FDD-1531-4E6A-B256-7C909A595248}" srcOrd="0" destOrd="0" presId="urn:microsoft.com/office/officeart/2005/8/layout/process1"/>
    <dgm:cxn modelId="{56F2E5DD-A5C9-4A0F-A12B-026414A93479}" type="presParOf" srcId="{F2BF32B7-C0C0-46C4-B1F8-6BFF7008A983}" destId="{BDC48094-8568-4875-A483-220DE5869B1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50EFB2-7C80-4C2B-A988-D71B2CE19C5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90FB90B-B05E-49E5-8E22-8C9ED3D2798D}">
      <dgm:prSet phldrT="[Szöveg]" custT="1"/>
      <dgm:spPr/>
      <dgm:t>
        <a:bodyPr/>
        <a:lstStyle/>
        <a:p>
          <a:r>
            <a:rPr lang="hu-HU" sz="1600" b="1" dirty="0" smtClean="0">
              <a:latin typeface="Garamond" panose="02020404030301010803" pitchFamily="18" charset="0"/>
            </a:rPr>
            <a:t>Munkacsoportok felállítása</a:t>
          </a:r>
        </a:p>
        <a:p>
          <a:r>
            <a:rPr lang="hu-HU" sz="1600" dirty="0" smtClean="0">
              <a:latin typeface="Garamond" panose="02020404030301010803" pitchFamily="18" charset="0"/>
            </a:rPr>
            <a:t>(2019. nov.)</a:t>
          </a:r>
          <a:endParaRPr lang="hu-HU" sz="1600" dirty="0">
            <a:latin typeface="Garamond" panose="02020404030301010803" pitchFamily="18" charset="0"/>
          </a:endParaRPr>
        </a:p>
      </dgm:t>
    </dgm:pt>
    <dgm:pt modelId="{F722F458-664C-4CB2-88B0-FF84F25CBE86}" type="parTrans" cxnId="{C6E614B3-D08B-4C7D-8083-F5C25D8BE74F}">
      <dgm:prSet/>
      <dgm:spPr/>
      <dgm:t>
        <a:bodyPr/>
        <a:lstStyle/>
        <a:p>
          <a:endParaRPr lang="hu-HU"/>
        </a:p>
      </dgm:t>
    </dgm:pt>
    <dgm:pt modelId="{A8C9E79D-7713-49DE-A04F-2320AAD80C53}" type="sibTrans" cxnId="{C6E614B3-D08B-4C7D-8083-F5C25D8BE74F}">
      <dgm:prSet/>
      <dgm:spPr/>
      <dgm:t>
        <a:bodyPr/>
        <a:lstStyle/>
        <a:p>
          <a:endParaRPr lang="hu-HU"/>
        </a:p>
      </dgm:t>
    </dgm:pt>
    <dgm:pt modelId="{CF652A94-C7CE-4741-BB4F-4B6F24E3031C}">
      <dgm:prSet phldrT="[Szöveg]" custT="1"/>
      <dgm:spPr/>
      <dgm:t>
        <a:bodyPr/>
        <a:lstStyle/>
        <a:p>
          <a:r>
            <a:rPr lang="hu-HU" sz="1600" b="1" dirty="0" smtClean="0">
              <a:latin typeface="Garamond" panose="02020404030301010803" pitchFamily="18" charset="0"/>
            </a:rPr>
            <a:t>Fejlesztési Programok kidolgozása</a:t>
          </a:r>
        </a:p>
        <a:p>
          <a:r>
            <a:rPr lang="hu-HU" sz="1600" dirty="0" smtClean="0">
              <a:latin typeface="Garamond" panose="02020404030301010803" pitchFamily="18" charset="0"/>
            </a:rPr>
            <a:t>(2019. nov.-2021. máj.)</a:t>
          </a:r>
          <a:endParaRPr lang="hu-HU" sz="1600" dirty="0">
            <a:latin typeface="Garamond" panose="02020404030301010803" pitchFamily="18" charset="0"/>
          </a:endParaRPr>
        </a:p>
      </dgm:t>
    </dgm:pt>
    <dgm:pt modelId="{9CEA0554-7B53-49C2-81B0-8C38B5E66BF5}" type="parTrans" cxnId="{DFEBF79A-5E44-4DB1-9872-078AF4C492C1}">
      <dgm:prSet/>
      <dgm:spPr/>
      <dgm:t>
        <a:bodyPr/>
        <a:lstStyle/>
        <a:p>
          <a:endParaRPr lang="hu-HU"/>
        </a:p>
      </dgm:t>
    </dgm:pt>
    <dgm:pt modelId="{E2F264BD-4491-43EC-A240-44A0D106B5C1}" type="sibTrans" cxnId="{DFEBF79A-5E44-4DB1-9872-078AF4C492C1}">
      <dgm:prSet/>
      <dgm:spPr/>
      <dgm:t>
        <a:bodyPr/>
        <a:lstStyle/>
        <a:p>
          <a:endParaRPr lang="hu-HU"/>
        </a:p>
      </dgm:t>
    </dgm:pt>
    <dgm:pt modelId="{12A035F8-0264-468F-AA00-90590D834342}">
      <dgm:prSet phldrT="[Szöveg]" custT="1"/>
      <dgm:spPr/>
      <dgm:t>
        <a:bodyPr/>
        <a:lstStyle/>
        <a:p>
          <a:r>
            <a:rPr lang="hu-HU" sz="1600" b="1" dirty="0" smtClean="0">
              <a:latin typeface="Garamond" panose="02020404030301010803" pitchFamily="18" charset="0"/>
            </a:rPr>
            <a:t>Bizottsági </a:t>
          </a:r>
          <a:r>
            <a:rPr lang="hu-HU" sz="1600" b="1" dirty="0" err="1" smtClean="0">
              <a:latin typeface="Garamond" panose="02020404030301010803" pitchFamily="18" charset="0"/>
            </a:rPr>
            <a:t>fiche</a:t>
          </a:r>
          <a:endParaRPr lang="hu-HU" sz="1600" b="1" dirty="0" smtClean="0">
            <a:latin typeface="Garamond" panose="02020404030301010803" pitchFamily="18" charset="0"/>
          </a:endParaRPr>
        </a:p>
        <a:p>
          <a:r>
            <a:rPr lang="hu-HU" sz="1600" dirty="0" smtClean="0">
              <a:latin typeface="Garamond" panose="02020404030301010803" pitchFamily="18" charset="0"/>
            </a:rPr>
            <a:t>(2019. nov.)</a:t>
          </a:r>
          <a:endParaRPr lang="hu-HU" sz="1600" dirty="0">
            <a:latin typeface="Garamond" panose="02020404030301010803" pitchFamily="18" charset="0"/>
          </a:endParaRPr>
        </a:p>
      </dgm:t>
    </dgm:pt>
    <dgm:pt modelId="{9A9353E5-723A-4BDC-B2F1-33BFFA04E26E}" type="parTrans" cxnId="{55995668-79A7-477A-9B2F-591AACC4CFD4}">
      <dgm:prSet/>
      <dgm:spPr/>
      <dgm:t>
        <a:bodyPr/>
        <a:lstStyle/>
        <a:p>
          <a:endParaRPr lang="hu-HU"/>
        </a:p>
      </dgm:t>
    </dgm:pt>
    <dgm:pt modelId="{09E928DB-AF4A-4E15-A9A0-C153C5E01598}" type="sibTrans" cxnId="{55995668-79A7-477A-9B2F-591AACC4CFD4}">
      <dgm:prSet/>
      <dgm:spPr/>
      <dgm:t>
        <a:bodyPr/>
        <a:lstStyle/>
        <a:p>
          <a:endParaRPr lang="hu-HU"/>
        </a:p>
      </dgm:t>
    </dgm:pt>
    <dgm:pt modelId="{2932D8B7-4537-420D-8994-3D67A296D712}" type="pres">
      <dgm:prSet presAssocID="{CF50EFB2-7C80-4C2B-A988-D71B2CE19C59}" presName="Name0" presStyleCnt="0">
        <dgm:presLayoutVars>
          <dgm:dir/>
          <dgm:resizeHandles val="exact"/>
        </dgm:presLayoutVars>
      </dgm:prSet>
      <dgm:spPr/>
    </dgm:pt>
    <dgm:pt modelId="{33792494-C791-4EA3-BD84-40CF1CD1854F}" type="pres">
      <dgm:prSet presAssocID="{490FB90B-B05E-49E5-8E22-8C9ED3D2798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221F785-0ECE-48F9-A78B-5ED978F994F2}" type="pres">
      <dgm:prSet presAssocID="{A8C9E79D-7713-49DE-A04F-2320AAD80C53}" presName="sibTrans" presStyleLbl="sibTrans2D1" presStyleIdx="0" presStyleCnt="2"/>
      <dgm:spPr/>
      <dgm:t>
        <a:bodyPr/>
        <a:lstStyle/>
        <a:p>
          <a:endParaRPr lang="hu-HU"/>
        </a:p>
      </dgm:t>
    </dgm:pt>
    <dgm:pt modelId="{5DCABC7B-39D9-4ACD-924A-544F7FE68A82}" type="pres">
      <dgm:prSet presAssocID="{A8C9E79D-7713-49DE-A04F-2320AAD80C53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4444426F-A0A5-458A-BE7B-49971561FAA2}" type="pres">
      <dgm:prSet presAssocID="{CF652A94-C7CE-4741-BB4F-4B6F24E3031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BFC4B0-9B59-4843-9654-2200BAD8F77A}" type="pres">
      <dgm:prSet presAssocID="{E2F264BD-4491-43EC-A240-44A0D106B5C1}" presName="sibTrans" presStyleLbl="sibTrans2D1" presStyleIdx="1" presStyleCnt="2"/>
      <dgm:spPr/>
      <dgm:t>
        <a:bodyPr/>
        <a:lstStyle/>
        <a:p>
          <a:endParaRPr lang="hu-HU"/>
        </a:p>
      </dgm:t>
    </dgm:pt>
    <dgm:pt modelId="{E3678038-8602-41C8-A038-DC4D9F89770E}" type="pres">
      <dgm:prSet presAssocID="{E2F264BD-4491-43EC-A240-44A0D106B5C1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3006B55C-27BE-4E0D-92E1-52A9052D4C77}" type="pres">
      <dgm:prSet presAssocID="{12A035F8-0264-468F-AA00-90590D834342}" presName="node" presStyleLbl="node1" presStyleIdx="2" presStyleCnt="3" custLinFactNeighborX="1291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FEBF79A-5E44-4DB1-9872-078AF4C492C1}" srcId="{CF50EFB2-7C80-4C2B-A988-D71B2CE19C59}" destId="{CF652A94-C7CE-4741-BB4F-4B6F24E3031C}" srcOrd="1" destOrd="0" parTransId="{9CEA0554-7B53-49C2-81B0-8C38B5E66BF5}" sibTransId="{E2F264BD-4491-43EC-A240-44A0D106B5C1}"/>
    <dgm:cxn modelId="{7CFB3B28-2CBC-4C57-8881-D6431870241B}" type="presOf" srcId="{12A035F8-0264-468F-AA00-90590D834342}" destId="{3006B55C-27BE-4E0D-92E1-52A9052D4C77}" srcOrd="0" destOrd="0" presId="urn:microsoft.com/office/officeart/2005/8/layout/process1"/>
    <dgm:cxn modelId="{FABB6EA2-35B6-4F23-8EC2-CF2637A6E778}" type="presOf" srcId="{CF652A94-C7CE-4741-BB4F-4B6F24E3031C}" destId="{4444426F-A0A5-458A-BE7B-49971561FAA2}" srcOrd="0" destOrd="0" presId="urn:microsoft.com/office/officeart/2005/8/layout/process1"/>
    <dgm:cxn modelId="{3361323C-681D-4503-B51E-23F08CDBC8A4}" type="presOf" srcId="{A8C9E79D-7713-49DE-A04F-2320AAD80C53}" destId="{D221F785-0ECE-48F9-A78B-5ED978F994F2}" srcOrd="0" destOrd="0" presId="urn:microsoft.com/office/officeart/2005/8/layout/process1"/>
    <dgm:cxn modelId="{55995668-79A7-477A-9B2F-591AACC4CFD4}" srcId="{CF50EFB2-7C80-4C2B-A988-D71B2CE19C59}" destId="{12A035F8-0264-468F-AA00-90590D834342}" srcOrd="2" destOrd="0" parTransId="{9A9353E5-723A-4BDC-B2F1-33BFFA04E26E}" sibTransId="{09E928DB-AF4A-4E15-A9A0-C153C5E01598}"/>
    <dgm:cxn modelId="{C6E614B3-D08B-4C7D-8083-F5C25D8BE74F}" srcId="{CF50EFB2-7C80-4C2B-A988-D71B2CE19C59}" destId="{490FB90B-B05E-49E5-8E22-8C9ED3D2798D}" srcOrd="0" destOrd="0" parTransId="{F722F458-664C-4CB2-88B0-FF84F25CBE86}" sibTransId="{A8C9E79D-7713-49DE-A04F-2320AAD80C53}"/>
    <dgm:cxn modelId="{14CACF7F-E556-4A9B-9395-713FC62E7C20}" type="presOf" srcId="{CF50EFB2-7C80-4C2B-A988-D71B2CE19C59}" destId="{2932D8B7-4537-420D-8994-3D67A296D712}" srcOrd="0" destOrd="0" presId="urn:microsoft.com/office/officeart/2005/8/layout/process1"/>
    <dgm:cxn modelId="{17DA274E-CBC5-4EEA-B7F0-10B094EF804E}" type="presOf" srcId="{E2F264BD-4491-43EC-A240-44A0D106B5C1}" destId="{DABFC4B0-9B59-4843-9654-2200BAD8F77A}" srcOrd="0" destOrd="0" presId="urn:microsoft.com/office/officeart/2005/8/layout/process1"/>
    <dgm:cxn modelId="{852F3482-979F-45D4-81A4-151F385949C2}" type="presOf" srcId="{A8C9E79D-7713-49DE-A04F-2320AAD80C53}" destId="{5DCABC7B-39D9-4ACD-924A-544F7FE68A82}" srcOrd="1" destOrd="0" presId="urn:microsoft.com/office/officeart/2005/8/layout/process1"/>
    <dgm:cxn modelId="{08D696FB-6A05-4F4C-A7BB-04BCCA87EBBE}" type="presOf" srcId="{E2F264BD-4491-43EC-A240-44A0D106B5C1}" destId="{E3678038-8602-41C8-A038-DC4D9F89770E}" srcOrd="1" destOrd="0" presId="urn:microsoft.com/office/officeart/2005/8/layout/process1"/>
    <dgm:cxn modelId="{EB0B4852-EB58-4549-B14E-76BEE4DF0795}" type="presOf" srcId="{490FB90B-B05E-49E5-8E22-8C9ED3D2798D}" destId="{33792494-C791-4EA3-BD84-40CF1CD1854F}" srcOrd="0" destOrd="0" presId="urn:microsoft.com/office/officeart/2005/8/layout/process1"/>
    <dgm:cxn modelId="{73B85B0A-1F23-4E57-A9CC-E032A2ED0880}" type="presParOf" srcId="{2932D8B7-4537-420D-8994-3D67A296D712}" destId="{33792494-C791-4EA3-BD84-40CF1CD1854F}" srcOrd="0" destOrd="0" presId="urn:microsoft.com/office/officeart/2005/8/layout/process1"/>
    <dgm:cxn modelId="{E402DDC7-9842-49E9-A4AD-8EB5C5B33A95}" type="presParOf" srcId="{2932D8B7-4537-420D-8994-3D67A296D712}" destId="{D221F785-0ECE-48F9-A78B-5ED978F994F2}" srcOrd="1" destOrd="0" presId="urn:microsoft.com/office/officeart/2005/8/layout/process1"/>
    <dgm:cxn modelId="{298ED261-E792-4123-9BC2-B08AB60A3CF6}" type="presParOf" srcId="{D221F785-0ECE-48F9-A78B-5ED978F994F2}" destId="{5DCABC7B-39D9-4ACD-924A-544F7FE68A82}" srcOrd="0" destOrd="0" presId="urn:microsoft.com/office/officeart/2005/8/layout/process1"/>
    <dgm:cxn modelId="{8908F978-8DE2-49F6-A128-29E726BF69B1}" type="presParOf" srcId="{2932D8B7-4537-420D-8994-3D67A296D712}" destId="{4444426F-A0A5-458A-BE7B-49971561FAA2}" srcOrd="2" destOrd="0" presId="urn:microsoft.com/office/officeart/2005/8/layout/process1"/>
    <dgm:cxn modelId="{5C8AA3FA-8F3A-4A0A-8E48-AA0A8624CC08}" type="presParOf" srcId="{2932D8B7-4537-420D-8994-3D67A296D712}" destId="{DABFC4B0-9B59-4843-9654-2200BAD8F77A}" srcOrd="3" destOrd="0" presId="urn:microsoft.com/office/officeart/2005/8/layout/process1"/>
    <dgm:cxn modelId="{F0868E23-2579-4511-A4E7-488FBAC87D70}" type="presParOf" srcId="{DABFC4B0-9B59-4843-9654-2200BAD8F77A}" destId="{E3678038-8602-41C8-A038-DC4D9F89770E}" srcOrd="0" destOrd="0" presId="urn:microsoft.com/office/officeart/2005/8/layout/process1"/>
    <dgm:cxn modelId="{EF1D90D1-76DD-42FD-87CF-8741D0609AB6}" type="presParOf" srcId="{2932D8B7-4537-420D-8994-3D67A296D712}" destId="{3006B55C-27BE-4E0D-92E1-52A9052D4C7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50EFB2-7C80-4C2B-A988-D71B2CE19C5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F652A94-C7CE-4741-BB4F-4B6F24E3031C}">
      <dgm:prSet phldrT="[Szöveg]" custT="1"/>
      <dgm:spPr/>
      <dgm:t>
        <a:bodyPr/>
        <a:lstStyle/>
        <a:p>
          <a:r>
            <a:rPr lang="hu-HU" sz="1600" b="1" dirty="0" smtClean="0">
              <a:latin typeface="Garamond" panose="02020404030301010803" pitchFamily="18" charset="0"/>
            </a:rPr>
            <a:t>Nemzeti Program első tervezete – bizottsági elfogadás</a:t>
          </a:r>
        </a:p>
        <a:p>
          <a:r>
            <a:rPr lang="hu-HU" sz="1600" dirty="0" smtClean="0">
              <a:latin typeface="Garamond" panose="02020404030301010803" pitchFamily="18" charset="0"/>
            </a:rPr>
            <a:t>(2020. ápr.-2021. szept.)</a:t>
          </a:r>
          <a:endParaRPr lang="hu-HU" sz="1600" dirty="0">
            <a:latin typeface="Garamond" panose="02020404030301010803" pitchFamily="18" charset="0"/>
          </a:endParaRPr>
        </a:p>
      </dgm:t>
    </dgm:pt>
    <dgm:pt modelId="{9CEA0554-7B53-49C2-81B0-8C38B5E66BF5}" type="parTrans" cxnId="{DFEBF79A-5E44-4DB1-9872-078AF4C492C1}">
      <dgm:prSet/>
      <dgm:spPr/>
      <dgm:t>
        <a:bodyPr/>
        <a:lstStyle/>
        <a:p>
          <a:endParaRPr lang="hu-HU"/>
        </a:p>
      </dgm:t>
    </dgm:pt>
    <dgm:pt modelId="{E2F264BD-4491-43EC-A240-44A0D106B5C1}" type="sibTrans" cxnId="{DFEBF79A-5E44-4DB1-9872-078AF4C492C1}">
      <dgm:prSet/>
      <dgm:spPr>
        <a:solidFill>
          <a:srgbClr val="92D050"/>
        </a:solidFill>
      </dgm:spPr>
      <dgm:t>
        <a:bodyPr/>
        <a:lstStyle/>
        <a:p>
          <a:endParaRPr lang="hu-HU"/>
        </a:p>
      </dgm:t>
    </dgm:pt>
    <dgm:pt modelId="{447F8B41-100D-4570-A535-3F4C04E03FEE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1600" b="1" dirty="0" smtClean="0">
              <a:latin typeface="Garamond" panose="02020404030301010803" pitchFamily="18" charset="0"/>
            </a:rPr>
            <a:t>Pályáztatás</a:t>
          </a:r>
        </a:p>
        <a:p>
          <a:r>
            <a:rPr lang="hu-HU" sz="1600" dirty="0" smtClean="0">
              <a:latin typeface="Garamond" panose="02020404030301010803" pitchFamily="18" charset="0"/>
            </a:rPr>
            <a:t>(2021. okt.-dec.)</a:t>
          </a:r>
          <a:endParaRPr lang="hu-HU" sz="1600" dirty="0">
            <a:latin typeface="Garamond" panose="02020404030301010803" pitchFamily="18" charset="0"/>
          </a:endParaRPr>
        </a:p>
      </dgm:t>
    </dgm:pt>
    <dgm:pt modelId="{238A7213-D361-4741-8C33-BEC961EA3CD8}" type="parTrans" cxnId="{2557F665-DE38-407F-9B92-12C456659C95}">
      <dgm:prSet/>
      <dgm:spPr/>
      <dgm:t>
        <a:bodyPr/>
        <a:lstStyle/>
        <a:p>
          <a:endParaRPr lang="hu-HU"/>
        </a:p>
      </dgm:t>
    </dgm:pt>
    <dgm:pt modelId="{860EDA93-D8DB-4297-AAFB-32860ABBB0CF}" type="sibTrans" cxnId="{2557F665-DE38-407F-9B92-12C456659C95}">
      <dgm:prSet/>
      <dgm:spPr/>
      <dgm:t>
        <a:bodyPr/>
        <a:lstStyle/>
        <a:p>
          <a:endParaRPr lang="hu-HU"/>
        </a:p>
      </dgm:t>
    </dgm:pt>
    <dgm:pt modelId="{12A035F8-0264-468F-AA00-90590D834342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1600" b="1" dirty="0" smtClean="0">
              <a:latin typeface="Garamond" panose="02020404030301010803" pitchFamily="18" charset="0"/>
            </a:rPr>
            <a:t>Hazai jogszabály elfogadása</a:t>
          </a:r>
        </a:p>
        <a:p>
          <a:r>
            <a:rPr lang="hu-HU" sz="1600" dirty="0" smtClean="0">
              <a:latin typeface="Garamond" panose="02020404030301010803" pitchFamily="18" charset="0"/>
            </a:rPr>
            <a:t>(2021. ápr.-jún.)</a:t>
          </a:r>
          <a:endParaRPr lang="hu-HU" sz="1600" dirty="0"/>
        </a:p>
      </dgm:t>
    </dgm:pt>
    <dgm:pt modelId="{09E928DB-AF4A-4E15-A9A0-C153C5E01598}" type="sibTrans" cxnId="{55995668-79A7-477A-9B2F-591AACC4CFD4}">
      <dgm:prSet/>
      <dgm:spPr>
        <a:solidFill>
          <a:srgbClr val="92D050"/>
        </a:solidFill>
      </dgm:spPr>
      <dgm:t>
        <a:bodyPr/>
        <a:lstStyle/>
        <a:p>
          <a:endParaRPr lang="hu-HU"/>
        </a:p>
      </dgm:t>
    </dgm:pt>
    <dgm:pt modelId="{9A9353E5-723A-4BDC-B2F1-33BFFA04E26E}" type="parTrans" cxnId="{55995668-79A7-477A-9B2F-591AACC4CFD4}">
      <dgm:prSet/>
      <dgm:spPr/>
      <dgm:t>
        <a:bodyPr/>
        <a:lstStyle/>
        <a:p>
          <a:endParaRPr lang="hu-HU"/>
        </a:p>
      </dgm:t>
    </dgm:pt>
    <dgm:pt modelId="{2932D8B7-4537-420D-8994-3D67A296D712}" type="pres">
      <dgm:prSet presAssocID="{CF50EFB2-7C80-4C2B-A988-D71B2CE19C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444426F-A0A5-458A-BE7B-49971561FAA2}" type="pres">
      <dgm:prSet presAssocID="{CF652A94-C7CE-4741-BB4F-4B6F24E3031C}" presName="node" presStyleLbl="node1" presStyleIdx="0" presStyleCnt="3" custScaleX="68816" custLinFactNeighborX="-2002" custLinFactNeighborY="555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BFC4B0-9B59-4843-9654-2200BAD8F77A}" type="pres">
      <dgm:prSet presAssocID="{E2F264BD-4491-43EC-A240-44A0D106B5C1}" presName="sibTrans" presStyleLbl="sibTrans2D1" presStyleIdx="0" presStyleCnt="2" custScaleY="88438"/>
      <dgm:spPr/>
      <dgm:t>
        <a:bodyPr/>
        <a:lstStyle/>
        <a:p>
          <a:endParaRPr lang="hu-HU"/>
        </a:p>
      </dgm:t>
    </dgm:pt>
    <dgm:pt modelId="{E3678038-8602-41C8-A038-DC4D9F89770E}" type="pres">
      <dgm:prSet presAssocID="{E2F264BD-4491-43EC-A240-44A0D106B5C1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3006B55C-27BE-4E0D-92E1-52A9052D4C77}" type="pres">
      <dgm:prSet presAssocID="{12A035F8-0264-468F-AA00-90590D834342}" presName="node" presStyleLbl="node1" presStyleIdx="1" presStyleCnt="3" custScaleX="7252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DA689A-957A-4903-A031-EFC3A3220DE8}" type="pres">
      <dgm:prSet presAssocID="{09E928DB-AF4A-4E15-A9A0-C153C5E01598}" presName="sibTrans" presStyleLbl="sibTrans2D1" presStyleIdx="1" presStyleCnt="2" custScaleX="114045" custScaleY="88438"/>
      <dgm:spPr/>
      <dgm:t>
        <a:bodyPr/>
        <a:lstStyle/>
        <a:p>
          <a:endParaRPr lang="hu-HU"/>
        </a:p>
      </dgm:t>
    </dgm:pt>
    <dgm:pt modelId="{52E0FF0D-9DC4-46B6-92C3-DC71D270735A}" type="pres">
      <dgm:prSet presAssocID="{09E928DB-AF4A-4E15-A9A0-C153C5E01598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6CF761A3-9F56-4940-9FA4-A7B5ABD64C23}" type="pres">
      <dgm:prSet presAssocID="{447F8B41-100D-4570-A535-3F4C04E03FEE}" presName="node" presStyleLbl="node1" presStyleIdx="2" presStyleCnt="3" custScaleX="7683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7B97428-70AA-47E4-AF15-2F9032FE2EE4}" type="presOf" srcId="{CF652A94-C7CE-4741-BB4F-4B6F24E3031C}" destId="{4444426F-A0A5-458A-BE7B-49971561FAA2}" srcOrd="0" destOrd="0" presId="urn:microsoft.com/office/officeart/2005/8/layout/process1"/>
    <dgm:cxn modelId="{DFEBF79A-5E44-4DB1-9872-078AF4C492C1}" srcId="{CF50EFB2-7C80-4C2B-A988-D71B2CE19C59}" destId="{CF652A94-C7CE-4741-BB4F-4B6F24E3031C}" srcOrd="0" destOrd="0" parTransId="{9CEA0554-7B53-49C2-81B0-8C38B5E66BF5}" sibTransId="{E2F264BD-4491-43EC-A240-44A0D106B5C1}"/>
    <dgm:cxn modelId="{FEAE50A6-648A-444B-B176-02A710BBE625}" type="presOf" srcId="{E2F264BD-4491-43EC-A240-44A0D106B5C1}" destId="{DABFC4B0-9B59-4843-9654-2200BAD8F77A}" srcOrd="0" destOrd="0" presId="urn:microsoft.com/office/officeart/2005/8/layout/process1"/>
    <dgm:cxn modelId="{55995668-79A7-477A-9B2F-591AACC4CFD4}" srcId="{CF50EFB2-7C80-4C2B-A988-D71B2CE19C59}" destId="{12A035F8-0264-468F-AA00-90590D834342}" srcOrd="1" destOrd="0" parTransId="{9A9353E5-723A-4BDC-B2F1-33BFFA04E26E}" sibTransId="{09E928DB-AF4A-4E15-A9A0-C153C5E01598}"/>
    <dgm:cxn modelId="{6BAFF3C2-5346-4943-A178-5C19ECC90138}" type="presOf" srcId="{12A035F8-0264-468F-AA00-90590D834342}" destId="{3006B55C-27BE-4E0D-92E1-52A9052D4C77}" srcOrd="0" destOrd="0" presId="urn:microsoft.com/office/officeart/2005/8/layout/process1"/>
    <dgm:cxn modelId="{73ECE372-4C88-4C7B-9CA2-24035298A848}" type="presOf" srcId="{09E928DB-AF4A-4E15-A9A0-C153C5E01598}" destId="{52E0FF0D-9DC4-46B6-92C3-DC71D270735A}" srcOrd="1" destOrd="0" presId="urn:microsoft.com/office/officeart/2005/8/layout/process1"/>
    <dgm:cxn modelId="{2557F665-DE38-407F-9B92-12C456659C95}" srcId="{CF50EFB2-7C80-4C2B-A988-D71B2CE19C59}" destId="{447F8B41-100D-4570-A535-3F4C04E03FEE}" srcOrd="2" destOrd="0" parTransId="{238A7213-D361-4741-8C33-BEC961EA3CD8}" sibTransId="{860EDA93-D8DB-4297-AAFB-32860ABBB0CF}"/>
    <dgm:cxn modelId="{6DD6EB0E-6397-497A-BAD7-AB7C2D815CA6}" type="presOf" srcId="{447F8B41-100D-4570-A535-3F4C04E03FEE}" destId="{6CF761A3-9F56-4940-9FA4-A7B5ABD64C23}" srcOrd="0" destOrd="0" presId="urn:microsoft.com/office/officeart/2005/8/layout/process1"/>
    <dgm:cxn modelId="{BC47C15A-DF38-42F9-85ED-C20DDD3F03B1}" type="presOf" srcId="{CF50EFB2-7C80-4C2B-A988-D71B2CE19C59}" destId="{2932D8B7-4537-420D-8994-3D67A296D712}" srcOrd="0" destOrd="0" presId="urn:microsoft.com/office/officeart/2005/8/layout/process1"/>
    <dgm:cxn modelId="{D06437F8-5C43-4C86-9003-E4A30211CE3F}" type="presOf" srcId="{09E928DB-AF4A-4E15-A9A0-C153C5E01598}" destId="{68DA689A-957A-4903-A031-EFC3A3220DE8}" srcOrd="0" destOrd="0" presId="urn:microsoft.com/office/officeart/2005/8/layout/process1"/>
    <dgm:cxn modelId="{EEA6DA7D-0D54-43E9-8B5E-72B732E8A945}" type="presOf" srcId="{E2F264BD-4491-43EC-A240-44A0D106B5C1}" destId="{E3678038-8602-41C8-A038-DC4D9F89770E}" srcOrd="1" destOrd="0" presId="urn:microsoft.com/office/officeart/2005/8/layout/process1"/>
    <dgm:cxn modelId="{ACE6D4F8-4EE1-4257-952D-52B97C46ACD8}" type="presParOf" srcId="{2932D8B7-4537-420D-8994-3D67A296D712}" destId="{4444426F-A0A5-458A-BE7B-49971561FAA2}" srcOrd="0" destOrd="0" presId="urn:microsoft.com/office/officeart/2005/8/layout/process1"/>
    <dgm:cxn modelId="{2AA3C363-051A-40A3-96BD-DB0D2BAA3C79}" type="presParOf" srcId="{2932D8B7-4537-420D-8994-3D67A296D712}" destId="{DABFC4B0-9B59-4843-9654-2200BAD8F77A}" srcOrd="1" destOrd="0" presId="urn:microsoft.com/office/officeart/2005/8/layout/process1"/>
    <dgm:cxn modelId="{E3E6B3C1-EEF6-48B4-8F7D-F2D6A7818386}" type="presParOf" srcId="{DABFC4B0-9B59-4843-9654-2200BAD8F77A}" destId="{E3678038-8602-41C8-A038-DC4D9F89770E}" srcOrd="0" destOrd="0" presId="urn:microsoft.com/office/officeart/2005/8/layout/process1"/>
    <dgm:cxn modelId="{D019C949-3EA6-4B3F-B9EA-532E449A341F}" type="presParOf" srcId="{2932D8B7-4537-420D-8994-3D67A296D712}" destId="{3006B55C-27BE-4E0D-92E1-52A9052D4C77}" srcOrd="2" destOrd="0" presId="urn:microsoft.com/office/officeart/2005/8/layout/process1"/>
    <dgm:cxn modelId="{678D1F5F-4C99-49AA-AC93-B8D5803F3F93}" type="presParOf" srcId="{2932D8B7-4537-420D-8994-3D67A296D712}" destId="{68DA689A-957A-4903-A031-EFC3A3220DE8}" srcOrd="3" destOrd="0" presId="urn:microsoft.com/office/officeart/2005/8/layout/process1"/>
    <dgm:cxn modelId="{4AF3CE3E-422D-47C1-BBF3-FBA396D7B90E}" type="presParOf" srcId="{68DA689A-957A-4903-A031-EFC3A3220DE8}" destId="{52E0FF0D-9DC4-46B6-92C3-DC71D270735A}" srcOrd="0" destOrd="0" presId="urn:microsoft.com/office/officeart/2005/8/layout/process1"/>
    <dgm:cxn modelId="{31F9D405-D0AB-475F-B196-CF8B8BAC0F52}" type="presParOf" srcId="{2932D8B7-4537-420D-8994-3D67A296D712}" destId="{6CF761A3-9F56-4940-9FA4-A7B5ABD64C2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D7378-18A5-444F-8365-103C5D925085}">
      <dsp:nvSpPr>
        <dsp:cNvPr id="0" name=""/>
        <dsp:cNvSpPr/>
      </dsp:nvSpPr>
      <dsp:spPr>
        <a:xfrm>
          <a:off x="3121338" y="1009"/>
          <a:ext cx="4442578" cy="12689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80975" lvl="1" indent="-952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600" b="0" kern="1200" dirty="0">
              <a:latin typeface="Arial" panose="020B0604020202020204" pitchFamily="34" charset="0"/>
              <a:cs typeface="Arial" panose="020B0604020202020204" pitchFamily="34" charset="0"/>
            </a:rPr>
            <a:t>7 éves költségvetése </a:t>
          </a:r>
          <a:r>
            <a:rPr lang="hu-H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1,931 </a:t>
          </a:r>
          <a:r>
            <a:rPr lang="hu-HU" sz="1600" b="0" kern="1200" dirty="0">
              <a:latin typeface="Arial" panose="020B0604020202020204" pitchFamily="34" charset="0"/>
              <a:cs typeface="Arial" panose="020B0604020202020204" pitchFamily="34" charset="0"/>
            </a:rPr>
            <a:t>milliárd EUR, </a:t>
          </a:r>
          <a:r>
            <a:rPr lang="hu-H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amelyből</a:t>
          </a:r>
          <a:endParaRPr lang="hu-H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80975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nemzeti borítékok: 1,352 milliárd EUR</a:t>
          </a:r>
          <a:endParaRPr lang="hu-H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80975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tematikus eszköz: 579 milliárd EUR</a:t>
          </a:r>
          <a:endParaRPr lang="hu-H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1338" y="159631"/>
        <a:ext cx="3966711" cy="951734"/>
      </dsp:txXfrm>
    </dsp:sp>
    <dsp:sp modelId="{081E1EBE-79ED-4C6B-9616-4BF1ABD751C4}">
      <dsp:nvSpPr>
        <dsp:cNvPr id="0" name=""/>
        <dsp:cNvSpPr/>
      </dsp:nvSpPr>
      <dsp:spPr>
        <a:xfrm>
          <a:off x="76310" y="138970"/>
          <a:ext cx="3045028" cy="99305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Belső Biztonsági Alap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(BBA)</a:t>
          </a:r>
          <a:endParaRPr lang="hu-H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4787" y="187447"/>
        <a:ext cx="2948074" cy="896102"/>
      </dsp:txXfrm>
    </dsp:sp>
    <dsp:sp modelId="{CC242AD2-5FA3-49DB-B806-A1A579834D4D}">
      <dsp:nvSpPr>
        <dsp:cNvPr id="0" name=""/>
        <dsp:cNvSpPr/>
      </dsp:nvSpPr>
      <dsp:spPr>
        <a:xfrm>
          <a:off x="3129172" y="1432706"/>
          <a:ext cx="4508726" cy="1197317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8572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600" b="0" kern="1200" dirty="0">
              <a:latin typeface="Arial" panose="020B0604020202020204" pitchFamily="34" charset="0"/>
              <a:cs typeface="Arial" panose="020B0604020202020204" pitchFamily="34" charset="0"/>
            </a:rPr>
            <a:t>7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éves költségvetése </a:t>
          </a:r>
          <a:r>
            <a:rPr lang="hu-HU" sz="1600" b="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5,241 milliárd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EUR, amelyből</a:t>
          </a:r>
        </a:p>
        <a:p>
          <a:pPr marL="171450" lvl="1" indent="11113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nemzeti borítékok: </a:t>
          </a:r>
          <a:r>
            <a:rPr lang="hu-HU" sz="1600" b="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3,668 milliárd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EUR</a:t>
          </a:r>
        </a:p>
        <a:p>
          <a:pPr marL="171450" lvl="1" indent="11113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tematikus eszköz: </a:t>
          </a:r>
          <a:r>
            <a:rPr lang="hu-HU" sz="1600" b="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1,573 millió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EUR</a:t>
          </a:r>
        </a:p>
      </dsp:txBody>
      <dsp:txXfrm>
        <a:off x="3129172" y="1582371"/>
        <a:ext cx="4059732" cy="897987"/>
      </dsp:txXfrm>
    </dsp:sp>
    <dsp:sp modelId="{6BC21646-7861-487D-898D-50D619D725C0}">
      <dsp:nvSpPr>
        <dsp:cNvPr id="0" name=""/>
        <dsp:cNvSpPr/>
      </dsp:nvSpPr>
      <dsp:spPr>
        <a:xfrm>
          <a:off x="20169" y="1465966"/>
          <a:ext cx="3126844" cy="1130797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Határigazgatási és Vízumpolitikai Eszköz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(HAVE)</a:t>
          </a:r>
          <a:endParaRPr lang="hu-H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70" y="1521167"/>
        <a:ext cx="3016442" cy="1020395"/>
      </dsp:txXfrm>
    </dsp:sp>
    <dsp:sp modelId="{726191F7-E8FB-4E84-8C1E-7F9426933984}">
      <dsp:nvSpPr>
        <dsp:cNvPr id="0" name=""/>
        <dsp:cNvSpPr/>
      </dsp:nvSpPr>
      <dsp:spPr>
        <a:xfrm>
          <a:off x="3152706" y="2696885"/>
          <a:ext cx="4487521" cy="1270247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75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80975" lvl="1" indent="-952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0" kern="1200" dirty="0">
              <a:latin typeface="Arial" panose="020B0604020202020204" pitchFamily="34" charset="0"/>
              <a:cs typeface="Arial" panose="020B0604020202020204" pitchFamily="34" charset="0"/>
            </a:rPr>
            <a:t>7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éves költségvetése </a:t>
          </a:r>
          <a:r>
            <a:rPr lang="hu-HU" sz="1600" b="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9,882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milliárd EUR, amelyből</a:t>
          </a:r>
          <a:endParaRPr lang="hu-H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82563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nemzeti borítékok: </a:t>
          </a:r>
          <a:r>
            <a:rPr lang="hu-HU" sz="1600" b="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6,270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milliárd EUR</a:t>
          </a:r>
        </a:p>
        <a:p>
          <a:pPr marL="182563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tematikus eszköz: </a:t>
          </a:r>
          <a:r>
            <a:rPr lang="hu-HU" sz="1600" b="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3,612 </a:t>
          </a:r>
          <a:r>
            <a:rPr lang="hu-HU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milliárd EUR</a:t>
          </a:r>
        </a:p>
      </dsp:txBody>
      <dsp:txXfrm>
        <a:off x="3152706" y="2855666"/>
        <a:ext cx="4011178" cy="952685"/>
      </dsp:txXfrm>
    </dsp:sp>
    <dsp:sp modelId="{C14A42C9-B6D8-42A9-9D0A-934047E6F969}">
      <dsp:nvSpPr>
        <dsp:cNvPr id="0" name=""/>
        <dsp:cNvSpPr/>
      </dsp:nvSpPr>
      <dsp:spPr>
        <a:xfrm>
          <a:off x="4315" y="2803693"/>
          <a:ext cx="3152465" cy="1041204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>
              <a:latin typeface="Arial" panose="020B0604020202020204" pitchFamily="34" charset="0"/>
              <a:cs typeface="Arial" panose="020B0604020202020204" pitchFamily="34" charset="0"/>
            </a:rPr>
            <a:t>Menekültügyi,   Migrációs és Integrációs Alap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>
              <a:latin typeface="Arial" panose="020B0604020202020204" pitchFamily="34" charset="0"/>
              <a:cs typeface="Arial" panose="020B0604020202020204" pitchFamily="34" charset="0"/>
            </a:rPr>
            <a:t>(MMIA)</a:t>
          </a:r>
        </a:p>
      </dsp:txBody>
      <dsp:txXfrm>
        <a:off x="55142" y="2854520"/>
        <a:ext cx="3050811" cy="939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E09B1-2288-4B60-A947-F63A340AC44C}">
      <dsp:nvSpPr>
        <dsp:cNvPr id="0" name=""/>
        <dsp:cNvSpPr/>
      </dsp:nvSpPr>
      <dsp:spPr>
        <a:xfrm>
          <a:off x="0" y="3794296"/>
          <a:ext cx="8352928" cy="12453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Garamond" panose="02020404030301010803" pitchFamily="18" charset="0"/>
            </a:rPr>
            <a:t>2021. szeptember </a:t>
          </a:r>
          <a:endParaRPr lang="hu-HU" sz="2400" b="1" kern="1200" dirty="0">
            <a:latin typeface="Garamond" panose="02020404030301010803" pitchFamily="18" charset="0"/>
          </a:endParaRPr>
        </a:p>
      </dsp:txBody>
      <dsp:txXfrm>
        <a:off x="0" y="3794296"/>
        <a:ext cx="8352928" cy="672501"/>
      </dsp:txXfrm>
    </dsp:sp>
    <dsp:sp modelId="{2A74E11A-8095-4F23-98BE-170CC0487F6A}">
      <dsp:nvSpPr>
        <dsp:cNvPr id="0" name=""/>
        <dsp:cNvSpPr/>
      </dsp:nvSpPr>
      <dsp:spPr>
        <a:xfrm>
          <a:off x="0" y="4441890"/>
          <a:ext cx="8352928" cy="5728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Magyarország Nemzeti Programjainak formális benyújtása a Bizottsághoz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0" y="4441890"/>
        <a:ext cx="8352928" cy="572871"/>
      </dsp:txXfrm>
    </dsp:sp>
    <dsp:sp modelId="{C5FE377B-A13E-4466-8361-D99197036230}">
      <dsp:nvSpPr>
        <dsp:cNvPr id="0" name=""/>
        <dsp:cNvSpPr/>
      </dsp:nvSpPr>
      <dsp:spPr>
        <a:xfrm rot="10800000">
          <a:off x="0" y="1872214"/>
          <a:ext cx="8352928" cy="191538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b="1" kern="1200" dirty="0">
            <a:latin typeface="Garamond" panose="02020404030301010803" pitchFamily="18" charset="0"/>
          </a:endParaRPr>
        </a:p>
      </dsp:txBody>
      <dsp:txXfrm rot="-10800000">
        <a:off x="0" y="1872214"/>
        <a:ext cx="8352928" cy="672299"/>
      </dsp:txXfrm>
    </dsp:sp>
    <dsp:sp modelId="{8778ED7D-9B24-4ECD-B342-26FBB1E26048}">
      <dsp:nvSpPr>
        <dsp:cNvPr id="0" name=""/>
        <dsp:cNvSpPr/>
      </dsp:nvSpPr>
      <dsp:spPr>
        <a:xfrm>
          <a:off x="0" y="2569893"/>
          <a:ext cx="8352928" cy="5726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A Belügyi Alapok uniós jogszabály tervezeteinek, illetve a CPR elfogadásának várható időpontja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0" y="2569893"/>
        <a:ext cx="8352928" cy="572699"/>
      </dsp:txXfrm>
    </dsp:sp>
    <dsp:sp modelId="{BAF793FF-BAE5-45B1-A78E-88610E853E06}">
      <dsp:nvSpPr>
        <dsp:cNvPr id="0" name=""/>
        <dsp:cNvSpPr/>
      </dsp:nvSpPr>
      <dsp:spPr>
        <a:xfrm rot="10800000">
          <a:off x="0" y="890"/>
          <a:ext cx="8352928" cy="191538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Garamond" panose="02020404030301010803" pitchFamily="18" charset="0"/>
            </a:rPr>
            <a:t>2021. május vége</a:t>
          </a:r>
          <a:endParaRPr lang="hu-HU" sz="2400" b="1" kern="1200" dirty="0">
            <a:latin typeface="Garamond" panose="02020404030301010803" pitchFamily="18" charset="0"/>
          </a:endParaRPr>
        </a:p>
      </dsp:txBody>
      <dsp:txXfrm rot="-10800000">
        <a:off x="0" y="890"/>
        <a:ext cx="8352928" cy="672299"/>
      </dsp:txXfrm>
    </dsp:sp>
    <dsp:sp modelId="{73DA86BD-29F1-4C94-95B2-253A30754E90}">
      <dsp:nvSpPr>
        <dsp:cNvPr id="0" name=""/>
        <dsp:cNvSpPr/>
      </dsp:nvSpPr>
      <dsp:spPr>
        <a:xfrm>
          <a:off x="0" y="673190"/>
          <a:ext cx="8352928" cy="5726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Magyarország Nemzeti Programjainak ismételt informális megküldése a Bizottságnak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0" y="673190"/>
        <a:ext cx="8352928" cy="572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2215B-3D56-465D-B157-8E5D1A53438A}">
      <dsp:nvSpPr>
        <dsp:cNvPr id="0" name=""/>
        <dsp:cNvSpPr/>
      </dsp:nvSpPr>
      <dsp:spPr>
        <a:xfrm>
          <a:off x="6898" y="0"/>
          <a:ext cx="2061861" cy="122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Szakértők kijelölése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(2019. szept.-okt.)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42752" y="35854"/>
        <a:ext cx="1990153" cy="1152428"/>
      </dsp:txXfrm>
    </dsp:sp>
    <dsp:sp modelId="{01E4667F-CFEC-41FE-9EF3-C36A7A0C0154}">
      <dsp:nvSpPr>
        <dsp:cNvPr id="0" name=""/>
        <dsp:cNvSpPr/>
      </dsp:nvSpPr>
      <dsp:spPr>
        <a:xfrm>
          <a:off x="2274946" y="356397"/>
          <a:ext cx="437114" cy="51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100" kern="1200"/>
        </a:p>
      </dsp:txBody>
      <dsp:txXfrm>
        <a:off x="2274946" y="458665"/>
        <a:ext cx="305980" cy="306805"/>
      </dsp:txXfrm>
    </dsp:sp>
    <dsp:sp modelId="{BF82AEC4-4E99-4B35-814F-6B7F34477EDD}">
      <dsp:nvSpPr>
        <dsp:cNvPr id="0" name=""/>
        <dsp:cNvSpPr/>
      </dsp:nvSpPr>
      <dsp:spPr>
        <a:xfrm>
          <a:off x="2893505" y="0"/>
          <a:ext cx="2061861" cy="122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Igények felmérése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 és feldolgozása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(2019. szept.-nov.)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2929359" y="35854"/>
        <a:ext cx="1990153" cy="1152428"/>
      </dsp:txXfrm>
    </dsp:sp>
    <dsp:sp modelId="{B54DC265-16F3-4270-BCBC-9CEBDC3D7284}">
      <dsp:nvSpPr>
        <dsp:cNvPr id="0" name=""/>
        <dsp:cNvSpPr/>
      </dsp:nvSpPr>
      <dsp:spPr>
        <a:xfrm>
          <a:off x="5161553" y="356397"/>
          <a:ext cx="437114" cy="51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100" kern="1200"/>
        </a:p>
      </dsp:txBody>
      <dsp:txXfrm>
        <a:off x="5161553" y="458665"/>
        <a:ext cx="305980" cy="306805"/>
      </dsp:txXfrm>
    </dsp:sp>
    <dsp:sp modelId="{BDC48094-8568-4875-A483-220DE5869B1D}">
      <dsp:nvSpPr>
        <dsp:cNvPr id="0" name=""/>
        <dsp:cNvSpPr/>
      </dsp:nvSpPr>
      <dsp:spPr>
        <a:xfrm>
          <a:off x="5780111" y="0"/>
          <a:ext cx="2061861" cy="122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Programindító megbeszélés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(2019. nov.)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5815965" y="35854"/>
        <a:ext cx="1990153" cy="1152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92494-C791-4EA3-BD84-40CF1CD1854F}">
      <dsp:nvSpPr>
        <dsp:cNvPr id="0" name=""/>
        <dsp:cNvSpPr/>
      </dsp:nvSpPr>
      <dsp:spPr>
        <a:xfrm>
          <a:off x="6835" y="0"/>
          <a:ext cx="2042945" cy="122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Munkacsoportok felállítása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(2019. nov.)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42689" y="35854"/>
        <a:ext cx="1971237" cy="1152428"/>
      </dsp:txXfrm>
    </dsp:sp>
    <dsp:sp modelId="{D221F785-0ECE-48F9-A78B-5ED978F994F2}">
      <dsp:nvSpPr>
        <dsp:cNvPr id="0" name=""/>
        <dsp:cNvSpPr/>
      </dsp:nvSpPr>
      <dsp:spPr>
        <a:xfrm>
          <a:off x="2254075" y="358742"/>
          <a:ext cx="433104" cy="506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100" kern="1200"/>
        </a:p>
      </dsp:txBody>
      <dsp:txXfrm>
        <a:off x="2254075" y="460072"/>
        <a:ext cx="303173" cy="303990"/>
      </dsp:txXfrm>
    </dsp:sp>
    <dsp:sp modelId="{4444426F-A0A5-458A-BE7B-49971561FAA2}">
      <dsp:nvSpPr>
        <dsp:cNvPr id="0" name=""/>
        <dsp:cNvSpPr/>
      </dsp:nvSpPr>
      <dsp:spPr>
        <a:xfrm>
          <a:off x="2866959" y="0"/>
          <a:ext cx="2042945" cy="122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Fejlesztési Programok kidolgozása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(2019. nov.-2021. máj.)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2902813" y="35854"/>
        <a:ext cx="1971237" cy="1152428"/>
      </dsp:txXfrm>
    </dsp:sp>
    <dsp:sp modelId="{DABFC4B0-9B59-4843-9654-2200BAD8F77A}">
      <dsp:nvSpPr>
        <dsp:cNvPr id="0" name=""/>
        <dsp:cNvSpPr/>
      </dsp:nvSpPr>
      <dsp:spPr>
        <a:xfrm>
          <a:off x="5115908" y="358742"/>
          <a:ext cx="436727" cy="506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100" kern="1200"/>
        </a:p>
      </dsp:txBody>
      <dsp:txXfrm>
        <a:off x="5115908" y="460072"/>
        <a:ext cx="305709" cy="303990"/>
      </dsp:txXfrm>
    </dsp:sp>
    <dsp:sp modelId="{3006B55C-27BE-4E0D-92E1-52A9052D4C77}">
      <dsp:nvSpPr>
        <dsp:cNvPr id="0" name=""/>
        <dsp:cNvSpPr/>
      </dsp:nvSpPr>
      <dsp:spPr>
        <a:xfrm>
          <a:off x="5733918" y="0"/>
          <a:ext cx="2042945" cy="122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Bizottsági </a:t>
          </a:r>
          <a:r>
            <a:rPr lang="hu-HU" sz="1600" b="1" kern="1200" dirty="0" err="1" smtClean="0">
              <a:latin typeface="Garamond" panose="02020404030301010803" pitchFamily="18" charset="0"/>
            </a:rPr>
            <a:t>fiche</a:t>
          </a:r>
          <a:endParaRPr lang="hu-HU" sz="1600" b="1" kern="1200" dirty="0" smtClean="0">
            <a:latin typeface="Garamond" panose="02020404030301010803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(2019. nov.)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5769772" y="35854"/>
        <a:ext cx="1971237" cy="11524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4426F-A0A5-458A-BE7B-49971561FAA2}">
      <dsp:nvSpPr>
        <dsp:cNvPr id="0" name=""/>
        <dsp:cNvSpPr/>
      </dsp:nvSpPr>
      <dsp:spPr>
        <a:xfrm>
          <a:off x="0" y="0"/>
          <a:ext cx="1807450" cy="12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Nemzeti Program első tervezete – bizottsági elfogadás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(2020. ápr.-2021. szept.)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37963" y="37963"/>
        <a:ext cx="1731524" cy="1220218"/>
      </dsp:txXfrm>
    </dsp:sp>
    <dsp:sp modelId="{DABFC4B0-9B59-4843-9654-2200BAD8F77A}">
      <dsp:nvSpPr>
        <dsp:cNvPr id="0" name=""/>
        <dsp:cNvSpPr/>
      </dsp:nvSpPr>
      <dsp:spPr>
        <a:xfrm>
          <a:off x="2072271" y="360042"/>
          <a:ext cx="561419" cy="576059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/>
        </a:p>
      </dsp:txBody>
      <dsp:txXfrm>
        <a:off x="2072271" y="475254"/>
        <a:ext cx="392993" cy="345635"/>
      </dsp:txXfrm>
    </dsp:sp>
    <dsp:sp modelId="{3006B55C-27BE-4E0D-92E1-52A9052D4C77}">
      <dsp:nvSpPr>
        <dsp:cNvPr id="0" name=""/>
        <dsp:cNvSpPr/>
      </dsp:nvSpPr>
      <dsp:spPr>
        <a:xfrm>
          <a:off x="2866732" y="0"/>
          <a:ext cx="1904815" cy="129614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Hazai jogszabály elfogadása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(2021. ápr.-jún.)</a:t>
          </a:r>
          <a:endParaRPr lang="hu-HU" sz="1600" kern="1200" dirty="0"/>
        </a:p>
      </dsp:txBody>
      <dsp:txXfrm>
        <a:off x="2904695" y="37963"/>
        <a:ext cx="1828889" cy="1220218"/>
      </dsp:txXfrm>
    </dsp:sp>
    <dsp:sp modelId="{68DA689A-957A-4903-A031-EFC3A3220DE8}">
      <dsp:nvSpPr>
        <dsp:cNvPr id="0" name=""/>
        <dsp:cNvSpPr/>
      </dsp:nvSpPr>
      <dsp:spPr>
        <a:xfrm>
          <a:off x="4995094" y="360042"/>
          <a:ext cx="635022" cy="576059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/>
        </a:p>
      </dsp:txBody>
      <dsp:txXfrm>
        <a:off x="4995094" y="475254"/>
        <a:ext cx="462204" cy="345635"/>
      </dsp:txXfrm>
    </dsp:sp>
    <dsp:sp modelId="{6CF761A3-9F56-4940-9FA4-A7B5ABD64C23}">
      <dsp:nvSpPr>
        <dsp:cNvPr id="0" name=""/>
        <dsp:cNvSpPr/>
      </dsp:nvSpPr>
      <dsp:spPr>
        <a:xfrm>
          <a:off x="5822146" y="0"/>
          <a:ext cx="2018043" cy="129614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Garamond" panose="02020404030301010803" pitchFamily="18" charset="0"/>
            </a:rPr>
            <a:t>Pályáztatás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Garamond" panose="02020404030301010803" pitchFamily="18" charset="0"/>
            </a:rPr>
            <a:t>(2021. okt.-dec.)</a:t>
          </a:r>
          <a:endParaRPr lang="hu-HU" sz="1600" kern="1200" dirty="0">
            <a:latin typeface="Garamond" panose="02020404030301010803" pitchFamily="18" charset="0"/>
          </a:endParaRPr>
        </a:p>
      </dsp:txBody>
      <dsp:txXfrm>
        <a:off x="5860109" y="37963"/>
        <a:ext cx="1942117" cy="122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0.85894</cdr:y>
    </cdr:from>
    <cdr:to>
      <cdr:x>0.01101</cdr:x>
      <cdr:y>0.87428</cdr:y>
    </cdr:to>
    <cdr:cxnSp macro="">
      <cdr:nvCxnSpPr>
        <cdr:cNvPr id="3" name="Egyenes összekötő 2"/>
        <cdr:cNvCxnSpPr/>
      </cdr:nvCxnSpPr>
      <cdr:spPr>
        <a:xfrm xmlns:a="http://schemas.openxmlformats.org/drawingml/2006/main" flipH="1">
          <a:off x="0" y="4032448"/>
          <a:ext cx="72008" cy="72004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0.10403</cdr:x>
      <cdr:y>0.96636</cdr:y>
    </cdr:from>
    <cdr:to>
      <cdr:x>0.10461</cdr:x>
      <cdr:y>0.97019</cdr:y>
    </cdr:to>
    <cdr:cxnSp macro="">
      <cdr:nvCxnSpPr>
        <cdr:cNvPr id="6" name="Egyenes összekötő 5"/>
        <cdr:cNvCxnSpPr/>
      </cdr:nvCxnSpPr>
      <cdr:spPr>
        <a:xfrm xmlns:a="http://schemas.openxmlformats.org/drawingml/2006/main" flipH="1" flipV="1">
          <a:off x="680340" y="4536731"/>
          <a:ext cx="3798" cy="17968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0.66304</cdr:x>
      <cdr:y>0.93768</cdr:y>
    </cdr:from>
    <cdr:to>
      <cdr:x>0.99337</cdr:x>
      <cdr:y>0.99669</cdr:y>
    </cdr:to>
    <cdr:sp macro="" textlink="">
      <cdr:nvSpPr>
        <cdr:cNvPr id="4" name="Szövegdoboz 2"/>
        <cdr:cNvSpPr txBox="1"/>
      </cdr:nvSpPr>
      <cdr:spPr>
        <a:xfrm xmlns:a="http://schemas.openxmlformats.org/drawingml/2006/main">
          <a:off x="4392488" y="4402099"/>
          <a:ext cx="2188349" cy="2770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200" i="1" dirty="0">
              <a:latin typeface="Garamond" panose="02020404030301010803" pitchFamily="18" charset="0"/>
            </a:rPr>
            <a:t>a</a:t>
          </a:r>
          <a:r>
            <a:rPr lang="hu-HU" sz="1200" i="1" dirty="0" smtClean="0">
              <a:latin typeface="Garamond" panose="02020404030301010803" pitchFamily="18" charset="0"/>
            </a:rPr>
            <a:t>datok milliárd euróban, folyóáron</a:t>
          </a:r>
          <a:endParaRPr lang="hu-HU" sz="1200" i="1" dirty="0">
            <a:latin typeface="Garamond" panose="02020404030301010803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CCEBEF-FA59-4630-A4DA-7EA7B007C1F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6895D14-F049-489B-B45C-0EEE82F87C9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78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30AB03-5F06-4D53-91C8-323A23C3D4C6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AAB7322-E8A1-4745-8786-D2A35678222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54275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AB7322-E8A1-4745-8786-D2A356782223}" type="slidenum">
              <a:rPr lang="hu-HU" altLang="hu-HU" smtClean="0"/>
              <a:pPr>
                <a:defRPr/>
              </a:pPr>
              <a:t>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3324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hu-HU" altLang="hu-HU" b="1" dirty="0" smtClean="0"/>
          </a:p>
        </p:txBody>
      </p:sp>
      <p:sp>
        <p:nvSpPr>
          <p:cNvPr id="1024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52" indent="-2836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542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359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175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99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809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625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44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A06BA60-CC4A-4FE6-A9BE-E8FF1BAC910A}" type="slidenum">
              <a:rPr lang="hu-HU" altLang="hu-HU" smtClean="0">
                <a:solidFill>
                  <a:prstClr val="black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2</a:t>
            </a:fld>
            <a:endParaRPr lang="hu-HU" altLang="hu-H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hu-HU" altLang="hu-HU" b="1" smtClean="0"/>
          </a:p>
        </p:txBody>
      </p:sp>
      <p:sp>
        <p:nvSpPr>
          <p:cNvPr id="1024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52" indent="-2836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542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359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175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99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809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625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44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A06BA60-CC4A-4FE6-A9BE-E8FF1BAC910A}" type="slidenum">
              <a:rPr lang="hu-HU" altLang="hu-HU" smtClean="0">
                <a:solidFill>
                  <a:prstClr val="black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7</a:t>
            </a:fld>
            <a:endParaRPr lang="hu-HU" altLang="hu-H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hu-HU" altLang="hu-HU" b="1" smtClean="0"/>
          </a:p>
        </p:txBody>
      </p:sp>
      <p:sp>
        <p:nvSpPr>
          <p:cNvPr id="1024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52" indent="-2836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542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359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175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99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809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625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44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A06BA60-CC4A-4FE6-A9BE-E8FF1BAC910A}" type="slidenum">
              <a:rPr lang="hu-HU" altLang="hu-HU" smtClean="0">
                <a:solidFill>
                  <a:prstClr val="black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8</a:t>
            </a:fld>
            <a:endParaRPr lang="hu-HU" altLang="hu-H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hu-HU" altLang="hu-HU" b="1" smtClean="0"/>
          </a:p>
        </p:txBody>
      </p:sp>
      <p:sp>
        <p:nvSpPr>
          <p:cNvPr id="1024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52" indent="-2836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542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359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175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99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809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625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44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A06BA60-CC4A-4FE6-A9BE-E8FF1BAC910A}" type="slidenum">
              <a:rPr lang="hu-HU" altLang="hu-HU" smtClean="0">
                <a:solidFill>
                  <a:prstClr val="black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10</a:t>
            </a:fld>
            <a:endParaRPr lang="hu-HU" altLang="hu-H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hu-HU" altLang="hu-HU" b="1" smtClean="0"/>
          </a:p>
        </p:txBody>
      </p:sp>
      <p:sp>
        <p:nvSpPr>
          <p:cNvPr id="1024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52" indent="-2836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542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359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175" indent="-2269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99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809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625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442" indent="-2269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A06BA60-CC4A-4FE6-A9BE-E8FF1BAC910A}" type="slidenum">
              <a:rPr lang="hu-HU" altLang="hu-HU" smtClean="0"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</a:pPr>
              <a:t>11</a:t>
            </a:fld>
            <a:endParaRPr lang="hu-HU" altLang="hu-H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9F2F-8E4E-49DD-9B39-8DF56A86AA50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DCBB15B-79F4-410A-904C-46C4BCDB322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1497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3B8AD-A4D2-4B1E-9B04-2E6DF45F5F1C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814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7F4CC-5A79-44E6-9E39-3C951E417B1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206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5514-FA11-479B-92F6-11DB14826899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501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498E-E846-4803-8D0F-D56DDEF2BF97}" type="datetime1">
              <a:rPr lang="hu-HU" altLang="hu-HU"/>
              <a:pPr>
                <a:defRPr/>
              </a:pPr>
              <a:t>2021.05.11.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074893-D617-4B61-A834-5331B637F11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96156379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C75E-7435-4D9A-82FA-289D8192ADDC}" type="datetime1">
              <a:rPr lang="hu-HU" altLang="hu-HU"/>
              <a:pPr>
                <a:defRPr/>
              </a:pPr>
              <a:t>2021.05.11.</a:t>
            </a:fld>
            <a:endParaRPr lang="hu-HU" alt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AD0105-CAF0-4DAA-A1BD-949342F1E47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44838679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6F39-D4E6-42C1-A4A5-56B84D76D407}" type="datetime1">
              <a:rPr lang="hu-HU" altLang="hu-HU"/>
              <a:pPr>
                <a:defRPr/>
              </a:pPr>
              <a:t>2021.05.11.</a:t>
            </a:fld>
            <a:endParaRPr lang="hu-HU" alt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8FC67F-13A8-4C3B-A353-E20E47E7094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5624559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14A7-AA7A-4526-8130-0CF593E6F2F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314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2EE5C-1D69-4CC2-9E14-E209FF75890F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3726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4770-9B60-4414-A486-195B1C7FC952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20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6B59-622F-4458-AC44-1FC31D621536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E0C0071-EE9B-4A49-AC4A-E67D65D295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6341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250C-CEB2-4582-8BB7-C514E2367C60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301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8BDD-C0C5-4C35-AEEF-261B5323959B}" type="datetime1">
              <a:rPr lang="hu-HU" altLang="hu-HU"/>
              <a:pPr>
                <a:defRPr/>
              </a:pPr>
              <a:t>2021.05.11.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B4CECB-89D5-4CB9-A7C8-9483C83CE52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6669382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0027-D2DF-4065-84AD-EF9716C0888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264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E39D-346F-4E04-AD97-23EB12D11C4D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3463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0F17-30A9-465B-8205-793DB582E882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9202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CFB1-15C8-4B16-B82E-7D469E4D2E9E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858D625-6251-46B0-9024-B45A6780B78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1238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296C-FC17-4083-B2BB-60E8C9B20E2D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63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05EB-FF10-45E1-AD60-86A85CEAAC72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68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8BDD-C0C5-4C35-AEEF-261B5323959B}" type="datetime1">
              <a:rPr lang="hu-HU" altLang="hu-HU"/>
              <a:pPr>
                <a:defRPr/>
              </a:pPr>
              <a:t>2021.05.11.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02F0F0-5670-4374-9D76-34D1099AD25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447050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BA+MM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1260000"/>
            <a:ext cx="7703999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3000" baseline="0">
                <a:solidFill>
                  <a:srgbClr val="F3B329"/>
                </a:solidFill>
                <a:latin typeface="garamond" charset="0"/>
              </a:defRPr>
            </a:lvl1pPr>
          </a:lstStyle>
          <a:p>
            <a:pPr eaLnBrk="1" hangingPunct="1">
              <a:buFont typeface="Arial" charset="0"/>
              <a:buNone/>
            </a:pP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Lorem ipsum dolor sit </a:t>
            </a:r>
            <a:r>
              <a:rPr lang="en-US" altLang="x-none" sz="3000" dirty="0" err="1">
                <a:solidFill>
                  <a:srgbClr val="EEA420"/>
                </a:solidFill>
                <a:latin typeface="Garamond" charset="0"/>
              </a:rPr>
              <a:t>amet</a:t>
            </a: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 </a:t>
            </a:r>
            <a:r>
              <a:rPr lang="en-US" altLang="x-none" sz="3000" dirty="0" err="1">
                <a:solidFill>
                  <a:srgbClr val="EEA420"/>
                </a:solidFill>
                <a:latin typeface="Garamond" charset="0"/>
              </a:rPr>
              <a:t>sed</a:t>
            </a: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 do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20000" y="1800000"/>
            <a:ext cx="7703999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600" baseline="0">
                <a:solidFill>
                  <a:schemeClr val="tx1"/>
                </a:solidFill>
                <a:latin typeface="garamond" charset="0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Lorem ipsum dolor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si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,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sed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do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eius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incidolore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magna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aliqua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.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Ut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enim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ad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minilaur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. </a:t>
            </a:r>
            <a:br>
              <a:rPr lang="en-US" altLang="x-none" sz="1600" dirty="0">
                <a:solidFill>
                  <a:srgbClr val="505150"/>
                </a:solidFill>
                <a:latin typeface="Garamond" charset="0"/>
              </a:rPr>
            </a:b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Excepteur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sint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occaecat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cupidatat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non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proident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,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sunt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in culpa qui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officia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deserunt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mollit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anim.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4500000"/>
            <a:ext cx="7703999" cy="1497600"/>
          </a:xfrm>
          <a:prstGeom prst="rect">
            <a:avLst/>
          </a:prstGeom>
        </p:spPr>
        <p:txBody>
          <a:bodyPr lIns="0" tIns="0" rIns="0" bIns="0" numCol="3" spcCol="288000"/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aseline="0">
                <a:solidFill>
                  <a:schemeClr val="tx1"/>
                </a:solidFill>
                <a:latin typeface="garamond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perspiciatis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unde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omnis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iste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natus</a:t>
            </a:r>
            <a:r>
              <a:rPr lang="en-US" sz="1300" dirty="0">
                <a:latin typeface="Garamond"/>
                <a:cs typeface="Garamond"/>
              </a:rPr>
              <a:t> error sit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accusantium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doloremque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laudantium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totam</a:t>
            </a:r>
            <a:r>
              <a:rPr lang="en-US" sz="1300" dirty="0">
                <a:latin typeface="Garamond"/>
                <a:cs typeface="Garamond"/>
              </a:rPr>
              <a:t> rem </a:t>
            </a:r>
            <a:r>
              <a:rPr lang="en-US" sz="1300" dirty="0" err="1">
                <a:latin typeface="Garamond"/>
                <a:cs typeface="Garamond"/>
              </a:rPr>
              <a:t>aperiam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eaque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ipsa</a:t>
            </a:r>
            <a:r>
              <a:rPr lang="en-US" sz="1300" dirty="0">
                <a:latin typeface="Garamond"/>
                <a:cs typeface="Garamond"/>
              </a:rPr>
              <a:t> quae ab </a:t>
            </a:r>
            <a:r>
              <a:rPr lang="en-US" sz="1300" dirty="0" err="1">
                <a:latin typeface="Garamond"/>
                <a:cs typeface="Garamond"/>
              </a:rPr>
              <a:t>illo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inventore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veritatis</a:t>
            </a:r>
            <a:r>
              <a:rPr lang="en-US" sz="1300" dirty="0">
                <a:latin typeface="Garamond"/>
                <a:cs typeface="Garamond"/>
              </a:rPr>
              <a:t> et quasi </a:t>
            </a:r>
            <a:r>
              <a:rPr lang="en-US" sz="1300" dirty="0" err="1">
                <a:latin typeface="Garamond"/>
                <a:cs typeface="Garamond"/>
              </a:rPr>
              <a:t>architecto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beatae</a:t>
            </a:r>
            <a:r>
              <a:rPr lang="en-US" sz="1300" dirty="0">
                <a:latin typeface="Garamond"/>
                <a:cs typeface="Garamond"/>
              </a:rPr>
              <a:t> vitae dicta </a:t>
            </a:r>
            <a:r>
              <a:rPr lang="en-US" sz="1300" dirty="0" err="1">
                <a:latin typeface="Garamond"/>
                <a:cs typeface="Garamond"/>
              </a:rPr>
              <a:t>sunt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explicabo</a:t>
            </a:r>
            <a:r>
              <a:rPr lang="en-US" sz="1300" dirty="0">
                <a:latin typeface="Garamond"/>
                <a:cs typeface="Garamond"/>
              </a:rPr>
              <a:t>. Nemo </a:t>
            </a:r>
            <a:r>
              <a:rPr lang="en-US" sz="1300" dirty="0" err="1">
                <a:latin typeface="Garamond"/>
                <a:cs typeface="Garamond"/>
              </a:rPr>
              <a:t>enim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ipsam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voluptas</a:t>
            </a:r>
            <a:r>
              <a:rPr lang="en-US" sz="1300" dirty="0">
                <a:latin typeface="Garamond"/>
                <a:cs typeface="Garamond"/>
              </a:rPr>
              <a:t> sit </a:t>
            </a:r>
            <a:r>
              <a:rPr lang="en-US" sz="1300" dirty="0" err="1">
                <a:latin typeface="Garamond"/>
                <a:cs typeface="Garamond"/>
              </a:rPr>
              <a:t>aspernatur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odit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aut</a:t>
            </a:r>
            <a:r>
              <a:rPr lang="en-US" sz="1300" dirty="0">
                <a:latin typeface="Garamond"/>
                <a:cs typeface="Garamond"/>
              </a:rPr>
              <a:t> fugit, </a:t>
            </a: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consequuntur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magni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est</a:t>
            </a:r>
            <a:r>
              <a:rPr lang="en-US" sz="1300" dirty="0">
                <a:latin typeface="Garamond"/>
                <a:cs typeface="Garamond"/>
              </a:rPr>
              <a:t>, qui </a:t>
            </a:r>
            <a:r>
              <a:rPr lang="en-US" sz="1300" dirty="0" err="1">
                <a:latin typeface="Garamond"/>
                <a:cs typeface="Garamond"/>
              </a:rPr>
              <a:t>dolorem</a:t>
            </a:r>
            <a:r>
              <a:rPr lang="en-US" sz="1300" dirty="0">
                <a:latin typeface="Garamond"/>
                <a:cs typeface="Garamond"/>
              </a:rPr>
              <a:t> ipsum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dolor sit </a:t>
            </a:r>
            <a:r>
              <a:rPr lang="en-US" sz="1300" dirty="0" err="1">
                <a:latin typeface="Garamond"/>
                <a:cs typeface="Garamond"/>
              </a:rPr>
              <a:t>amet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consectetur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adipisci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velit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non </a:t>
            </a:r>
            <a:r>
              <a:rPr lang="en-US" sz="1300" dirty="0" err="1">
                <a:latin typeface="Garamond"/>
                <a:cs typeface="Garamond"/>
              </a:rPr>
              <a:t>numquam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eius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modi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tempora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incidunt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labore</a:t>
            </a:r>
            <a:r>
              <a:rPr lang="en-US" sz="1300" dirty="0">
                <a:latin typeface="Garamond"/>
                <a:cs typeface="Garamond"/>
              </a:rPr>
              <a:t> et </a:t>
            </a:r>
            <a:r>
              <a:rPr lang="en-US" sz="1300" dirty="0" err="1">
                <a:latin typeface="Garamond"/>
                <a:cs typeface="Garamond"/>
              </a:rPr>
              <a:t>dolore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magnam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aliquam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quaerat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.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enim</a:t>
            </a:r>
            <a:r>
              <a:rPr lang="en-US" sz="1300" dirty="0">
                <a:latin typeface="Garamond"/>
                <a:cs typeface="Garamond"/>
              </a:rPr>
              <a:t> ad minima </a:t>
            </a:r>
            <a:r>
              <a:rPr lang="en-US" sz="1300" dirty="0" err="1">
                <a:latin typeface="Garamond"/>
                <a:cs typeface="Garamond"/>
              </a:rPr>
              <a:t>veniam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quis</a:t>
            </a:r>
            <a:r>
              <a:rPr lang="en-US" sz="1300" dirty="0">
                <a:latin typeface="Garamond"/>
                <a:cs typeface="Garamond"/>
              </a:rPr>
              <a:t> nostrum </a:t>
            </a:r>
            <a:r>
              <a:rPr lang="en-US" sz="1300" dirty="0" err="1">
                <a:latin typeface="Garamond"/>
                <a:cs typeface="Garamond"/>
              </a:rPr>
              <a:t>exerci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tationes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suscipit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laboriosam</a:t>
            </a:r>
            <a:r>
              <a:rPr lang="en-US" sz="1300" dirty="0">
                <a:latin typeface="Garamond"/>
                <a:cs typeface="Garamond"/>
              </a:rPr>
              <a:t>, nisi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aliquid</a:t>
            </a:r>
            <a:r>
              <a:rPr lang="en-US" sz="1300" dirty="0">
                <a:latin typeface="Garamond"/>
                <a:cs typeface="Garamond"/>
              </a:rPr>
              <a:t> ex </a:t>
            </a:r>
            <a:r>
              <a:rPr lang="en-US" sz="1300" dirty="0" err="1">
                <a:latin typeface="Garamond"/>
                <a:cs typeface="Garamond"/>
              </a:rPr>
              <a:t>ea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commodi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consequatur</a:t>
            </a:r>
            <a:r>
              <a:rPr lang="en-US" sz="1300" dirty="0">
                <a:latin typeface="Garamond"/>
                <a:cs typeface="Garamond"/>
              </a:rPr>
              <a:t>?</a:t>
            </a:r>
            <a:endParaRPr lang="en-US" sz="1300" baseline="30000" dirty="0">
              <a:latin typeface="Garamond"/>
              <a:ea typeface="+mn-ea"/>
              <a:cs typeface="Garamond"/>
            </a:endParaRPr>
          </a:p>
        </p:txBody>
      </p:sp>
      <p:sp>
        <p:nvSpPr>
          <p:cNvPr id="12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3384000" y="2520000"/>
            <a:ext cx="5040000" cy="1800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2519363"/>
            <a:ext cx="2376000" cy="1800225"/>
          </a:xfrm>
          <a:prstGeom prst="rect">
            <a:avLst/>
          </a:prstGeom>
          <a:solidFill>
            <a:srgbClr val="F3B329"/>
          </a:solidFill>
        </p:spPr>
        <p:txBody>
          <a:bodyPr lIns="108000" tIns="108000" rIns="108000" bIns="108000"/>
          <a:lstStyle>
            <a:lvl1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b="1" i="0" baseline="0">
                <a:solidFill>
                  <a:schemeClr val="bg1"/>
                </a:solidFill>
                <a:latin typeface="Garamond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Lorem ipsum dolor sit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amet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,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consectetur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adipiscing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elit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,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sed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do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eiusmod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tempor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incididunt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ut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labore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et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dolore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magna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ali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enim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ad mi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éasd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86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65F-AC81-4D70-B038-4A141A319F96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697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E5DB-0B51-4EC8-97FE-87C67F5CCDC0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341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1109-1805-40D4-9A9A-4967C9E65E51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40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3F69F1-E0AD-43C2-9CC0-5A6DAF9C4559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9122930-9E5F-40C8-9D77-F9135327D9A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FBDA73-13AB-4EC0-90DB-073EBEFDDE1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7291BF00-D532-42B9-BAD9-144A8DE7A252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41" r:id="rId4"/>
    <p:sldLayoutId id="214748474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5B0C05-F295-4128-B2BC-DE94E8A7EED5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4C4A2B06-0E41-4F34-BCF4-496771A6B204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6" r:id="rId1"/>
    <p:sldLayoutId id="2147484727" r:id="rId2"/>
    <p:sldLayoutId id="2147484728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g_2_beloldal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B0AD1A-8E62-430E-AA81-CF55D8DDA8BD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F638FF4B-029C-4725-93AF-052521D56A88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43" r:id="rId4"/>
    <p:sldLayoutId id="2147484744" r:id="rId5"/>
    <p:sldLayoutId id="2147484745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bg_2_beloldal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E03303-85D7-43A4-A676-B638486A4136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6E60676-0DD9-4B3B-9FC9-214BBA87C66A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  <p:sldLayoutId id="2147484733" r:id="rId2"/>
    <p:sldLayoutId id="2147484734" r:id="rId3"/>
    <p:sldLayoutId id="2147484746" r:id="rId4"/>
    <p:sldLayoutId id="214748474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bg_2_beloldal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61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18F2C3-73D6-42C1-8E7D-55F20DB7866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4AD21C7-C59E-4076-A708-38A7ADFCE5F8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6" r:id="rId2"/>
    <p:sldLayoutId id="2147484737" r:id="rId3"/>
    <p:sldLayoutId id="2147484748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3178175"/>
            <a:ext cx="7772400" cy="212303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altLang="hu-HU" b="1" dirty="0" smtClean="0"/>
              <a:t/>
            </a:r>
            <a:br>
              <a:rPr lang="hu-HU" altLang="hu-HU" b="1" dirty="0" smtClean="0"/>
            </a:br>
            <a:r>
              <a:rPr lang="hu-HU" altLang="hu-HU" b="1" dirty="0" smtClean="0"/>
              <a:t/>
            </a:r>
            <a:br>
              <a:rPr lang="hu-HU" altLang="hu-HU" b="1" dirty="0" smtClean="0"/>
            </a:br>
            <a:r>
              <a:rPr lang="hu-HU" altLang="hu-HU" b="1" dirty="0">
                <a:latin typeface="Garamond" panose="02020404030301010803" pitchFamily="18" charset="0"/>
              </a:rPr>
              <a:t/>
            </a:r>
            <a:br>
              <a:rPr lang="hu-HU" altLang="hu-HU" b="1" dirty="0">
                <a:latin typeface="Garamond" panose="02020404030301010803" pitchFamily="18" charset="0"/>
              </a:rPr>
            </a:br>
            <a:r>
              <a:rPr lang="hu-HU" altLang="hu-HU" b="1" dirty="0" smtClean="0">
                <a:latin typeface="Garamond" panose="02020404030301010803" pitchFamily="18" charset="0"/>
              </a:rPr>
              <a:t>Belügyi Alapok</a:t>
            </a:r>
            <a:br>
              <a:rPr lang="hu-HU" altLang="hu-HU" b="1" dirty="0" smtClean="0">
                <a:latin typeface="Garamond" panose="02020404030301010803" pitchFamily="18" charset="0"/>
              </a:rPr>
            </a:br>
            <a:r>
              <a:rPr lang="hu-HU" altLang="hu-HU" b="1" dirty="0" smtClean="0">
                <a:latin typeface="Garamond" panose="02020404030301010803" pitchFamily="18" charset="0"/>
              </a:rPr>
              <a:t>2021-2027</a:t>
            </a:r>
            <a:br>
              <a:rPr lang="hu-HU" altLang="hu-HU" b="1" dirty="0" smtClean="0">
                <a:latin typeface="Garamond" panose="02020404030301010803" pitchFamily="18" charset="0"/>
              </a:rPr>
            </a:br>
            <a:r>
              <a:rPr lang="hu-HU" altLang="hu-HU" b="1" dirty="0">
                <a:latin typeface="Garamond" panose="02020404030301010803" pitchFamily="18" charset="0"/>
              </a:rPr>
              <a:t/>
            </a:r>
            <a:br>
              <a:rPr lang="hu-HU" altLang="hu-HU" b="1" dirty="0">
                <a:latin typeface="Garamond" panose="02020404030301010803" pitchFamily="18" charset="0"/>
              </a:rPr>
            </a:br>
            <a:r>
              <a:rPr lang="hu-HU" altLang="hu-HU" b="1" dirty="0" smtClean="0">
                <a:latin typeface="Garamond" panose="02020404030301010803" pitchFamily="18" charset="0"/>
              </a:rPr>
              <a:t/>
            </a:r>
            <a:br>
              <a:rPr lang="hu-HU" altLang="hu-HU" b="1" dirty="0" smtClean="0">
                <a:latin typeface="Garamond" panose="02020404030301010803" pitchFamily="18" charset="0"/>
              </a:rPr>
            </a:br>
            <a:r>
              <a:rPr lang="hu-HU" altLang="hu-HU" b="1" dirty="0" smtClean="0">
                <a:latin typeface="Garamond" panose="02020404030301010803" pitchFamily="18" charset="0"/>
              </a:rPr>
              <a:t/>
            </a:r>
            <a:br>
              <a:rPr lang="hu-HU" altLang="hu-HU" b="1" dirty="0" smtClean="0">
                <a:latin typeface="Garamond" panose="02020404030301010803" pitchFamily="18" charset="0"/>
              </a:rPr>
            </a:br>
            <a:r>
              <a:rPr lang="hu-HU" altLang="hu-HU" b="1" dirty="0" smtClean="0"/>
              <a:t/>
            </a:r>
            <a:br>
              <a:rPr lang="hu-HU" altLang="hu-HU" b="1" dirty="0" smtClean="0"/>
            </a:br>
            <a:r>
              <a:rPr lang="hu-HU" altLang="hu-HU" sz="2200" b="1" dirty="0"/>
              <a:t/>
            </a:r>
            <a:br>
              <a:rPr lang="hu-HU" altLang="hu-HU" sz="2200" b="1" dirty="0"/>
            </a:br>
            <a:endParaRPr lang="hu-HU" altLang="hu-HU" sz="2200" b="1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95288" y="4786313"/>
            <a:ext cx="8280400" cy="1357312"/>
          </a:xfrm>
        </p:spPr>
        <p:txBody>
          <a:bodyPr/>
          <a:lstStyle/>
          <a:p>
            <a:pPr algn="r" eaLnBrk="1" hangingPunct="1">
              <a:buFont typeface="Arial" charset="0"/>
              <a:buNone/>
              <a:defRPr/>
            </a:pPr>
            <a:r>
              <a:rPr lang="hu-HU" altLang="hu-HU" sz="1800" b="1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hu-HU" altLang="hu-HU" sz="1800" b="1" dirty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/>
          </p:nvPr>
        </p:nvSpPr>
        <p:spPr>
          <a:xfrm>
            <a:off x="377125" y="980728"/>
            <a:ext cx="8229600" cy="719138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alt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A Nemzeti Program előkészítésének folyamata</a:t>
            </a:r>
            <a:endParaRPr lang="hu-HU" altLang="hu-HU" sz="2400" dirty="0" smtClean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25382964"/>
              </p:ext>
            </p:extLst>
          </p:nvPr>
        </p:nvGraphicFramePr>
        <p:xfrm>
          <a:off x="395536" y="1533816"/>
          <a:ext cx="784887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04704209"/>
              </p:ext>
            </p:extLst>
          </p:nvPr>
        </p:nvGraphicFramePr>
        <p:xfrm>
          <a:off x="467544" y="2942199"/>
          <a:ext cx="7776864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Csoportba foglalás 7"/>
          <p:cNvGrpSpPr/>
          <p:nvPr/>
        </p:nvGrpSpPr>
        <p:grpSpPr>
          <a:xfrm>
            <a:off x="8388168" y="1891950"/>
            <a:ext cx="437114" cy="511341"/>
            <a:chOff x="5161553" y="356397"/>
            <a:chExt cx="437114" cy="511341"/>
          </a:xfrm>
        </p:grpSpPr>
        <p:sp>
          <p:nvSpPr>
            <p:cNvPr id="9" name="Jobbra nyíl 8"/>
            <p:cNvSpPr/>
            <p:nvPr/>
          </p:nvSpPr>
          <p:spPr>
            <a:xfrm>
              <a:off x="5161553" y="356397"/>
              <a:ext cx="437114" cy="51134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Jobbra nyíl 4"/>
            <p:cNvSpPr/>
            <p:nvPr/>
          </p:nvSpPr>
          <p:spPr>
            <a:xfrm>
              <a:off x="5161553" y="458665"/>
              <a:ext cx="305980" cy="3068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600" kern="1200"/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8388168" y="3275596"/>
            <a:ext cx="437114" cy="511341"/>
            <a:chOff x="5161553" y="356397"/>
            <a:chExt cx="437114" cy="511341"/>
          </a:xfrm>
        </p:grpSpPr>
        <p:sp>
          <p:nvSpPr>
            <p:cNvPr id="12" name="Jobbra nyíl 11"/>
            <p:cNvSpPr/>
            <p:nvPr/>
          </p:nvSpPr>
          <p:spPr>
            <a:xfrm>
              <a:off x="5161553" y="356397"/>
              <a:ext cx="437114" cy="51134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Jobbra nyíl 4"/>
            <p:cNvSpPr/>
            <p:nvPr/>
          </p:nvSpPr>
          <p:spPr>
            <a:xfrm>
              <a:off x="5161553" y="458665"/>
              <a:ext cx="305980" cy="3068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600" kern="1200"/>
            </a:p>
          </p:txBody>
        </p:sp>
      </p:grp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4093724175"/>
              </p:ext>
            </p:extLst>
          </p:nvPr>
        </p:nvGraphicFramePr>
        <p:xfrm>
          <a:off x="526059" y="4437112"/>
          <a:ext cx="7848872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323528" y="5877272"/>
            <a:ext cx="8217630" cy="400110"/>
          </a:xfrm>
          <a:prstGeom prst="rect">
            <a:avLst/>
          </a:prstGeom>
          <a:solidFill>
            <a:srgbClr val="F6B9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 a  r  t  n  e  r  s  é  g  i        f  o  </a:t>
            </a:r>
            <a:r>
              <a:rPr lang="hu-HU" sz="20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</a:t>
            </a:r>
            <a:r>
              <a:rPr lang="hu-HU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  m  a  t </a:t>
            </a:r>
            <a:endParaRPr lang="hu-HU" sz="2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9139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/>
          </p:nvPr>
        </p:nvSpPr>
        <p:spPr>
          <a:xfrm>
            <a:off x="349250" y="2996952"/>
            <a:ext cx="8229600" cy="719138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alt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Köszönöm a figyelmet!</a:t>
            </a:r>
            <a:endParaRPr lang="hu-HU" altLang="hu-HU" sz="2000" b="1" dirty="0">
              <a:solidFill>
                <a:srgbClr val="A69765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5" name="Tartalom helye 4"/>
          <p:cNvSpPr txBox="1">
            <a:spLocks/>
          </p:cNvSpPr>
          <p:nvPr/>
        </p:nvSpPr>
        <p:spPr>
          <a:xfrm>
            <a:off x="179388" y="2349500"/>
            <a:ext cx="8569325" cy="41036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207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19138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altLang="hu-HU" sz="2000" b="1" dirty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K</a:t>
            </a:r>
            <a:r>
              <a:rPr lang="hu-HU" alt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öltségvetési fejezetek</a:t>
            </a:r>
            <a:endParaRPr lang="hu-HU" altLang="hu-HU" sz="2400" dirty="0" smtClean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artalom helye 4"/>
          <p:cNvSpPr txBox="1">
            <a:spLocks/>
          </p:cNvSpPr>
          <p:nvPr/>
        </p:nvSpPr>
        <p:spPr>
          <a:xfrm>
            <a:off x="179388" y="2349500"/>
            <a:ext cx="8569325" cy="41036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hu-HU" sz="2000" dirty="0" smtClean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hu-HU" sz="2000" dirty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251520" y="4708955"/>
            <a:ext cx="37292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b="1" dirty="0" smtClean="0">
                <a:latin typeface="Garamond" panose="02020404030301010803" pitchFamily="18" charset="0"/>
              </a:rPr>
              <a:t>Belügyi szakterület érintettsége: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Garamond" panose="02020404030301010803" pitchFamily="18" charset="0"/>
              </a:rPr>
              <a:t>Menekültügyi, Migrációs és Integrációs Alap</a:t>
            </a:r>
            <a:endParaRPr lang="hu-HU" sz="1600" dirty="0">
              <a:latin typeface="Garamond" panose="020204040303010108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latin typeface="Garamond" panose="02020404030301010803" pitchFamily="18" charset="0"/>
              </a:rPr>
              <a:t>Integrált Határigazgatási Alap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latin typeface="Garamond" panose="02020404030301010803" pitchFamily="18" charset="0"/>
              </a:rPr>
              <a:t>Belső Biztonsági Alap</a:t>
            </a:r>
          </a:p>
          <a:p>
            <a:r>
              <a:rPr lang="hu-HU" sz="1600" b="1" dirty="0" smtClean="0">
                <a:latin typeface="Garamond" panose="02020404030301010803" pitchFamily="18" charset="0"/>
              </a:rPr>
              <a:t>Mindösszesen 35,7 </a:t>
            </a:r>
            <a:r>
              <a:rPr lang="hu-HU" sz="1600" b="1" dirty="0">
                <a:latin typeface="Garamond" panose="02020404030301010803" pitchFamily="18" charset="0"/>
              </a:rPr>
              <a:t>M</a:t>
            </a:r>
            <a:r>
              <a:rPr lang="hu-HU" sz="1600" b="1" dirty="0" smtClean="0">
                <a:latin typeface="Garamond" panose="02020404030301010803" pitchFamily="18" charset="0"/>
              </a:rPr>
              <a:t>rd </a:t>
            </a:r>
            <a:r>
              <a:rPr lang="hu-HU" sz="1600" b="1" dirty="0">
                <a:latin typeface="Garamond" panose="02020404030301010803" pitchFamily="18" charset="0"/>
              </a:rPr>
              <a:t>euró</a:t>
            </a: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486374"/>
              </p:ext>
            </p:extLst>
          </p:nvPr>
        </p:nvGraphicFramePr>
        <p:xfrm>
          <a:off x="2411760" y="1583956"/>
          <a:ext cx="6624736" cy="469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19751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xmlns="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576" y="764704"/>
            <a:ext cx="7703999" cy="95158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hu-HU" sz="2400" b="1" dirty="0">
              <a:solidFill>
                <a:srgbClr val="A69765"/>
              </a:solidFill>
              <a:latin typeface="Garamond" panose="02020404030301010803" pitchFamily="18" charset="0"/>
              <a:ea typeface="+mj-ea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</a:pPr>
            <a:r>
              <a:rPr lang="hu-HU" sz="2400" b="1" dirty="0">
                <a:solidFill>
                  <a:srgbClr val="A69765"/>
                </a:solidFill>
                <a:latin typeface="Garamond" panose="02020404030301010803" pitchFamily="18" charset="0"/>
                <a:ea typeface="+mj-ea"/>
                <a:cs typeface="Times New Roman" pitchFamily="18" charset="0"/>
              </a:rPr>
              <a:t>Belügyi Alapok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14480174-EA00-4CE2-8D32-46CDB77DE2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085474"/>
              </p:ext>
            </p:extLst>
          </p:nvPr>
        </p:nvGraphicFramePr>
        <p:xfrm>
          <a:off x="679267" y="1832429"/>
          <a:ext cx="76402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9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80926"/>
          </a:xfrm>
        </p:spPr>
        <p:txBody>
          <a:bodyPr/>
          <a:lstStyle/>
          <a:p>
            <a:r>
              <a:rPr lang="hu-HU" alt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Források keretei</a:t>
            </a:r>
            <a:endParaRPr lang="hu-HU" sz="2000" b="1" dirty="0">
              <a:solidFill>
                <a:srgbClr val="A69765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2626" y="1628800"/>
            <a:ext cx="8551862" cy="4680520"/>
          </a:xfrm>
        </p:spPr>
        <p:txBody>
          <a:bodyPr/>
          <a:lstStyle/>
          <a:p>
            <a:pPr marL="0" indent="0">
              <a:buNone/>
            </a:pPr>
            <a:r>
              <a:rPr lang="hu-HU" sz="18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Nemzeti Program</a:t>
            </a:r>
          </a:p>
          <a:p>
            <a:pPr marL="457200" lvl="1" indent="0">
              <a:buNone/>
            </a:pP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Tagállami</a:t>
            </a:r>
            <a:r>
              <a:rPr lang="hu-HU" sz="14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boríték, az Irányító Hatóság által pályázatok keretében meghirdetett források</a:t>
            </a:r>
          </a:p>
          <a:p>
            <a:pPr marL="457200" lvl="1" indent="0">
              <a:buNone/>
            </a:pPr>
            <a:endParaRPr lang="hu-HU" sz="14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18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Tematikus Eszköz</a:t>
            </a:r>
          </a:p>
          <a:p>
            <a:pPr marL="0" indent="0">
              <a:buNone/>
            </a:pP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hu-HU" sz="18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       </a:t>
            </a: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Közvetlenül az Európai Bizottság kezelésében maradó források</a:t>
            </a:r>
          </a:p>
          <a:p>
            <a:pPr marL="0" indent="0">
              <a:buNone/>
            </a:pP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           Felhasználásnak esetei: </a:t>
            </a:r>
          </a:p>
          <a:p>
            <a:pPr lvl="2"/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Sürgősségi támogatások</a:t>
            </a:r>
          </a:p>
          <a:p>
            <a:pPr lvl="2"/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Uniós és egyedi  intézkedések</a:t>
            </a:r>
          </a:p>
          <a:p>
            <a:pPr lvl="2"/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Tematikus Eszközök teljes összegének </a:t>
            </a:r>
          </a:p>
          <a:p>
            <a:pPr lvl="3"/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0,13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% BBA</a:t>
            </a:r>
          </a:p>
          <a:p>
            <a:pPr lvl="3"/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0,01% HAVE</a:t>
            </a:r>
          </a:p>
          <a:p>
            <a:pPr marL="1371600" lvl="3" indent="0">
              <a:buNone/>
            </a:pP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elnyerése 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Kormány által célként </a:t>
            </a: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meghatározott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1499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80926"/>
          </a:xfrm>
        </p:spPr>
        <p:txBody>
          <a:bodyPr/>
          <a:lstStyle/>
          <a:p>
            <a:r>
              <a:rPr lang="hu-HU" alt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Közös </a:t>
            </a:r>
            <a:r>
              <a:rPr lang="hu-HU" altLang="hu-HU" sz="2000" b="1" dirty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rendelkezésekről szóló rendelet (</a:t>
            </a:r>
            <a:r>
              <a:rPr lang="hu-HU" alt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CPR) </a:t>
            </a:r>
            <a:endParaRPr lang="hu-HU" sz="2000" b="1" dirty="0">
              <a:solidFill>
                <a:srgbClr val="A69765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2626" y="1628800"/>
            <a:ext cx="8229600" cy="4680520"/>
          </a:xfrm>
        </p:spPr>
        <p:txBody>
          <a:bodyPr/>
          <a:lstStyle/>
          <a:p>
            <a:pPr marL="0" indent="0">
              <a:buNone/>
            </a:pP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Általános </a:t>
            </a:r>
            <a:r>
              <a:rPr lang="hu-HU" sz="18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célok:</a:t>
            </a:r>
            <a:endParaRPr lang="hu-HU" sz="1800" b="1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cél egy </a:t>
            </a: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közös, egyszerűsített és konszolidált szabályrendszer 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kialakítása, valamint a </a:t>
            </a: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programhatóságok (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IH</a:t>
            </a: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) 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és kedvezményezettek adminisztratív terheinek csökkentése. </a:t>
            </a:r>
            <a:endParaRPr lang="hu-HU" sz="18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hu-HU" sz="18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Jelenleg (2014-2020) a Belügyi Alapokra külön rendelet vonatkozik</a:t>
            </a:r>
          </a:p>
          <a:p>
            <a:pPr marL="0" indent="0" algn="ctr">
              <a:buNone/>
            </a:pP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(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az Európai </a:t>
            </a:r>
            <a:r>
              <a:rPr lang="hu-HU" sz="1800" dirty="0">
                <a:latin typeface="Garamond" panose="02020404030301010803" pitchFamily="18" charset="0"/>
                <a:cs typeface="Times New Roman" pitchFamily="18" charset="0"/>
              </a:rPr>
              <a:t>P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arlament és a Tanács 514/2014/EU rendelete)</a:t>
            </a: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endParaRPr lang="hu-HU" sz="18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hu-HU" sz="18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hu-HU" sz="18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2021-2027 közötti időszakban a </a:t>
            </a: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CPR </a:t>
            </a:r>
            <a:r>
              <a:rPr lang="hu-HU" sz="18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nyolc, </a:t>
            </a: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megosztott irányítás alatt álló </a:t>
            </a:r>
            <a:endParaRPr lang="hu-HU" sz="1800" b="1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hu-HU" sz="18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európai </a:t>
            </a: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alapot kezel egy </a:t>
            </a:r>
            <a:r>
              <a:rPr lang="hu-HU" sz="18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egységként</a:t>
            </a:r>
            <a:r>
              <a:rPr lang="hu-HU" sz="1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úgy mint:</a:t>
            </a:r>
          </a:p>
          <a:p>
            <a:pPr marL="0" indent="0" algn="just">
              <a:buNone/>
            </a:pP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Európai </a:t>
            </a:r>
            <a:r>
              <a:rPr lang="hu-HU" sz="1800" dirty="0">
                <a:latin typeface="Garamond" panose="02020404030301010803" pitchFamily="18" charset="0"/>
                <a:cs typeface="Times New Roman" pitchFamily="18" charset="0"/>
              </a:rPr>
              <a:t>Regionális Fejlesztési 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Alap, Európai </a:t>
            </a:r>
            <a:r>
              <a:rPr lang="hu-HU" sz="1800" dirty="0">
                <a:latin typeface="Garamond" panose="02020404030301010803" pitchFamily="18" charset="0"/>
                <a:cs typeface="Times New Roman" pitchFamily="18" charset="0"/>
              </a:rPr>
              <a:t>Szociális Alap 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Plusz, </a:t>
            </a:r>
            <a:r>
              <a:rPr lang="hu-HU" sz="1800" dirty="0">
                <a:latin typeface="Garamond" panose="02020404030301010803" pitchFamily="18" charset="0"/>
                <a:cs typeface="Times New Roman" pitchFamily="18" charset="0"/>
              </a:rPr>
              <a:t>a Kohéziós 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Alap, Igazságos Átmenetet Támogató Alap, Európai Tengerügyi, Halászati és </a:t>
            </a:r>
            <a:r>
              <a:rPr lang="hu-HU" sz="1800" dirty="0" err="1" smtClean="0">
                <a:latin typeface="Garamond" panose="02020404030301010803" pitchFamily="18" charset="0"/>
                <a:cs typeface="Times New Roman" pitchFamily="18" charset="0"/>
              </a:rPr>
              <a:t>Akvakultúra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 Alap, </a:t>
            </a:r>
            <a:r>
              <a:rPr lang="hu-HU" sz="1800" dirty="0">
                <a:latin typeface="Garamond" panose="02020404030301010803" pitchFamily="18" charset="0"/>
                <a:cs typeface="Times New Roman" pitchFamily="18" charset="0"/>
              </a:rPr>
              <a:t>valamint 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a Menekültügyi, Migrációs és Integrációs Alap, </a:t>
            </a:r>
            <a:r>
              <a:rPr lang="hu-HU" sz="1800" dirty="0">
                <a:latin typeface="Garamond" panose="02020404030301010803" pitchFamily="18" charset="0"/>
                <a:cs typeface="Times New Roman" pitchFamily="18" charset="0"/>
              </a:rPr>
              <a:t>a Belső Biztonsági 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Alap </a:t>
            </a:r>
            <a:r>
              <a:rPr lang="hu-HU" sz="1800" dirty="0">
                <a:latin typeface="Garamond" panose="02020404030301010803" pitchFamily="18" charset="0"/>
                <a:cs typeface="Times New Roman" pitchFamily="18" charset="0"/>
              </a:rPr>
              <a:t>és a Határigazgatási és </a:t>
            </a:r>
            <a:r>
              <a:rPr lang="hu-HU" sz="1800" dirty="0" smtClean="0">
                <a:latin typeface="Garamond" panose="02020404030301010803" pitchFamily="18" charset="0"/>
                <a:cs typeface="Times New Roman" pitchFamily="18" charset="0"/>
              </a:rPr>
              <a:t>Vízumpolitikai Eszköz</a:t>
            </a:r>
            <a:endParaRPr lang="hu-HU" sz="16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hu-HU" sz="1600" b="1" dirty="0">
              <a:latin typeface="Garamond" panose="02020404030301010803" pitchFamily="18" charset="0"/>
            </a:endParaRPr>
          </a:p>
        </p:txBody>
      </p:sp>
      <p:sp>
        <p:nvSpPr>
          <p:cNvPr id="4" name="Felfelé-lefelé nyíl 3"/>
          <p:cNvSpPr/>
          <p:nvPr/>
        </p:nvSpPr>
        <p:spPr>
          <a:xfrm>
            <a:off x="4311402" y="3789040"/>
            <a:ext cx="432048" cy="57606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18970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</a:br>
            <a:r>
              <a:rPr lang="hu-HU" sz="2000" b="1" dirty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hu-HU" sz="2000" b="1" dirty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</a:br>
            <a:r>
              <a:rPr 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</a:br>
            <a:r>
              <a:rPr lang="hu-HU" sz="24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Hazai </a:t>
            </a:r>
            <a:r>
              <a:rPr lang="hu-HU" sz="2400" b="1" dirty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Szabályozás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hu-HU" sz="2800" dirty="0" smtClean="0"/>
              <a:t>Felelős Hatóság                            </a:t>
            </a:r>
            <a:r>
              <a:rPr lang="hu-HU" sz="2800" b="1" dirty="0" smtClean="0"/>
              <a:t>Irányító Hatóság</a:t>
            </a:r>
            <a:r>
              <a:rPr lang="hu-HU" sz="2800" dirty="0" smtClean="0"/>
              <a:t>;</a:t>
            </a:r>
          </a:p>
          <a:p>
            <a:r>
              <a:rPr lang="hu-HU" sz="2800" dirty="0" smtClean="0"/>
              <a:t>A CPR hatálya alá tartozó </a:t>
            </a:r>
            <a:r>
              <a:rPr lang="hu-HU" sz="2800" dirty="0"/>
              <a:t>alapok </a:t>
            </a:r>
            <a:r>
              <a:rPr lang="hu-HU" sz="2800" b="1" dirty="0"/>
              <a:t>szabályozása</a:t>
            </a:r>
            <a:r>
              <a:rPr lang="hu-HU" sz="2800" dirty="0"/>
              <a:t> </a:t>
            </a:r>
            <a:r>
              <a:rPr lang="hu-HU" sz="2800" dirty="0" smtClean="0"/>
              <a:t>hazai </a:t>
            </a:r>
            <a:r>
              <a:rPr lang="hu-HU" sz="2800" dirty="0"/>
              <a:t>szinten </a:t>
            </a:r>
            <a:r>
              <a:rPr lang="hu-HU" sz="2800" dirty="0" smtClean="0"/>
              <a:t>is </a:t>
            </a:r>
            <a:r>
              <a:rPr lang="hu-HU" sz="2800" b="1" dirty="0" smtClean="0"/>
              <a:t>egységesül</a:t>
            </a:r>
            <a:r>
              <a:rPr lang="hu-HU" sz="2800" dirty="0" smtClean="0"/>
              <a:t>; </a:t>
            </a:r>
          </a:p>
          <a:p>
            <a:pPr algn="just"/>
            <a:r>
              <a:rPr lang="hu-HU" sz="2800" dirty="0" smtClean="0"/>
              <a:t>Az </a:t>
            </a:r>
            <a:r>
              <a:rPr lang="hu-HU" sz="2800" dirty="0"/>
              <a:t>európai uniós források felhasználásáért felelős </a:t>
            </a:r>
            <a:r>
              <a:rPr lang="hu-HU" sz="2800" dirty="0" smtClean="0"/>
              <a:t>miniszter által </a:t>
            </a:r>
            <a:r>
              <a:rPr lang="hu-HU" sz="2800" dirty="0"/>
              <a:t>vezetett minisztérium </a:t>
            </a:r>
            <a:r>
              <a:rPr lang="hu-HU" sz="2800" dirty="0" smtClean="0"/>
              <a:t>az </a:t>
            </a:r>
            <a:r>
              <a:rPr lang="hu-HU" sz="2800" dirty="0"/>
              <a:t>általános rendelet szerinti koordináló </a:t>
            </a:r>
            <a:r>
              <a:rPr lang="hu-HU" sz="2800" dirty="0" smtClean="0"/>
              <a:t>szervezet</a:t>
            </a:r>
            <a:r>
              <a:rPr lang="hu-HU" sz="2800" dirty="0"/>
              <a:t>, de</a:t>
            </a:r>
            <a:endParaRPr lang="hu-HU" sz="2800" dirty="0" smtClean="0"/>
          </a:p>
          <a:p>
            <a:r>
              <a:rPr lang="hu-HU" sz="2800" dirty="0" smtClean="0"/>
              <a:t>továbbra </a:t>
            </a:r>
            <a:r>
              <a:rPr lang="hu-HU" sz="2800" dirty="0"/>
              <a:t>is a </a:t>
            </a:r>
            <a:r>
              <a:rPr lang="hu-HU" sz="2800" dirty="0" smtClean="0"/>
              <a:t>Belügyminisztérium látja el a Belügyi Alapok megvalósításának felügyeletét.</a:t>
            </a:r>
            <a:endParaRPr lang="hu-HU" sz="2800" dirty="0"/>
          </a:p>
        </p:txBody>
      </p:sp>
      <p:sp>
        <p:nvSpPr>
          <p:cNvPr id="5" name="Jobbra nyíl 4"/>
          <p:cNvSpPr/>
          <p:nvPr/>
        </p:nvSpPr>
        <p:spPr>
          <a:xfrm>
            <a:off x="3851920" y="1898668"/>
            <a:ext cx="978408" cy="378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78508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719138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alt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Fejlesztési Program</a:t>
            </a:r>
            <a:endParaRPr lang="hu-HU" altLang="hu-HU" sz="2000" dirty="0" smtClean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artalom helye 4"/>
          <p:cNvSpPr txBox="1">
            <a:spLocks/>
          </p:cNvSpPr>
          <p:nvPr/>
        </p:nvSpPr>
        <p:spPr>
          <a:xfrm>
            <a:off x="179388" y="2349500"/>
            <a:ext cx="8569325" cy="41036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hu-HU" sz="2000" dirty="0" smtClean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hu-HU" sz="2000" dirty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56432" y="2172478"/>
            <a:ext cx="770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</a:t>
            </a:r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Fejlesztési Program (a továbbiakban: Program) az ágazat több szakterületét érintő komplex program. Alaponként/eszközönként egy-egy Program készül.</a:t>
            </a:r>
            <a:endParaRPr lang="hu-HU" sz="1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endParaRPr lang="hu-HU" sz="16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r>
              <a:rPr lang="hu-HU" sz="1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Cél:</a:t>
            </a:r>
          </a:p>
          <a:p>
            <a:pPr algn="just"/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Egységes keretet szolgáltasson az Európai Unió 2021-2027. közötti pénzügyi keretében létrejövő, a Belső Biztonsági Alaphoz, a Határigazgatás és Vízumpolitikai Eszközhöz, illetve a Menekültügyi, Migrációs és Integrációs Alaphoz kapcsolódó többéves (7 évre szóló) Nemzeti Program kidolgozásához.</a:t>
            </a:r>
          </a:p>
          <a:p>
            <a:pPr algn="just"/>
            <a:endParaRPr lang="hu-HU" sz="1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r>
              <a:rPr lang="hu-HU" sz="1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Mandátum:</a:t>
            </a:r>
          </a:p>
          <a:p>
            <a:pPr algn="just"/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fenti alapokhoz, illetve eszközhöz kapcsolódó fejlesztési programok kidolgoz(tat)</a:t>
            </a:r>
            <a:r>
              <a:rPr lang="hu-HU" sz="1600" dirty="0" err="1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ása</a:t>
            </a:r>
            <a:r>
              <a:rPr lang="hu-HU" sz="1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és jóváhagyása a belügyminiszter feladat-, illetve hatáskörébe tartozik. </a:t>
            </a:r>
          </a:p>
          <a:p>
            <a:pPr algn="just"/>
            <a:endParaRPr lang="hu-HU" sz="1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r>
              <a:rPr lang="hu-HU" sz="1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Készítők:</a:t>
            </a:r>
          </a:p>
          <a:p>
            <a:pPr algn="just"/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Programok elkészítésére munkacsoportok alakultak. Tagok: BM, mint Irányító Hatóság és a szakterületek szakértői.</a:t>
            </a:r>
          </a:p>
        </p:txBody>
      </p:sp>
    </p:spTree>
    <p:extLst>
      <p:ext uri="{BB962C8B-B14F-4D97-AF65-F5344CB8AC3E}">
        <p14:creationId xmlns:p14="http://schemas.microsoft.com/office/powerpoint/2010/main" val="15953772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719138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alt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Nemzeti Program</a:t>
            </a:r>
            <a:endParaRPr lang="hu-HU" altLang="hu-HU" sz="2000" dirty="0" smtClean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artalom helye 4"/>
          <p:cNvSpPr txBox="1">
            <a:spLocks/>
          </p:cNvSpPr>
          <p:nvPr/>
        </p:nvSpPr>
        <p:spPr>
          <a:xfrm>
            <a:off x="179388" y="2349500"/>
            <a:ext cx="8569325" cy="41036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hu-HU" sz="2000" dirty="0" smtClean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hu-HU" sz="2000" dirty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56432" y="2172478"/>
            <a:ext cx="770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Nemzeti Program </a:t>
            </a:r>
            <a:r>
              <a:rPr lang="hu-HU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főbb tartalmi elemei:</a:t>
            </a:r>
          </a:p>
          <a:p>
            <a:pPr algn="just"/>
            <a:endParaRPr lang="hu-HU" sz="16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Programstratégia - </a:t>
            </a:r>
            <a:r>
              <a:rPr lang="hu-HU" sz="1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főbb kihívások és szakpolitikai válaszok </a:t>
            </a:r>
            <a:r>
              <a:rPr lang="hu-HU" sz="1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(a program milyen módon fogja kezelni </a:t>
            </a:r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nemzeti </a:t>
            </a:r>
            <a:r>
              <a:rPr lang="hu-HU" sz="1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szintű </a:t>
            </a:r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kihívásokat összhangban az uniós vívmányokkal);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Az egyedi célkitűzés </a:t>
            </a:r>
            <a:r>
              <a:rPr lang="hu-HU" sz="1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meghatározása</a:t>
            </a:r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hu-HU" sz="1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(az alapból származó támogatás milyen végrehajtási intézkedésekre </a:t>
            </a:r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irányul);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Számszerűsíthető eredmények bemutatása</a:t>
            </a:r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amelyeket a költségvetési időszak végéig el kívánunk érni;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költségvetés megtervezése célkitűzésenkénti bontásban.</a:t>
            </a:r>
          </a:p>
          <a:p>
            <a:pPr algn="just"/>
            <a:endParaRPr lang="hu-HU" sz="1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Nemzeti Programmal párhuzamosan el kell készíteni </a:t>
            </a:r>
            <a:r>
              <a:rPr lang="hu-HU" sz="1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az indikátorok programszintű mérésének és a költségek indikátorokhoz való igazodásának a módszertanát.</a:t>
            </a:r>
            <a:r>
              <a:rPr lang="hu-HU" sz="16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hu-HU" sz="16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endParaRPr lang="hu-HU" sz="1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endParaRPr lang="hu-HU" sz="1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endParaRPr lang="hu-HU" sz="16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endParaRPr lang="hu-HU" sz="1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just"/>
            <a:endParaRPr lang="hu-HU" sz="1600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266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/>
          <a:lstStyle/>
          <a:p>
            <a:r>
              <a:rPr lang="hu-HU" sz="2000" b="1" dirty="0" smtClean="0">
                <a:solidFill>
                  <a:srgbClr val="A69765"/>
                </a:solidFill>
                <a:latin typeface="Garamond" panose="02020404030301010803" pitchFamily="18" charset="0"/>
                <a:cs typeface="Times New Roman" pitchFamily="18" charset="0"/>
              </a:rPr>
              <a:t>A Nemzeti Program benyújtásának tervezett menetrendje</a:t>
            </a:r>
            <a:endParaRPr lang="hu-HU" sz="2000" b="1" dirty="0">
              <a:solidFill>
                <a:srgbClr val="A69765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71220049"/>
              </p:ext>
            </p:extLst>
          </p:nvPr>
        </p:nvGraphicFramePr>
        <p:xfrm>
          <a:off x="395536" y="1484784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2699792" y="3429000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2021. június-július</a:t>
            </a:r>
          </a:p>
        </p:txBody>
      </p:sp>
    </p:spTree>
    <p:extLst>
      <p:ext uri="{BB962C8B-B14F-4D97-AF65-F5344CB8AC3E}">
        <p14:creationId xmlns:p14="http://schemas.microsoft.com/office/powerpoint/2010/main" val="19860430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5A1CC044A958C34D8819A9272FB0B2C6" ma:contentTypeVersion="1" ma:contentTypeDescription="Új dokumentum létrehozása." ma:contentTypeScope="" ma:versionID="b6bc2333749a45ab38121b5408494f10">
  <xsd:schema xmlns:xsd="http://www.w3.org/2001/XMLSchema" xmlns:xs="http://www.w3.org/2001/XMLSchema" xmlns:p="http://schemas.microsoft.com/office/2006/metadata/properties" xmlns:ns2="2599d8ae-46cd-434b-99aa-dc5fe5ca1ac6" targetNamespace="http://schemas.microsoft.com/office/2006/metadata/properties" ma:root="true" ma:fieldsID="19aca236d3c4e33eea47a277ecbc9b47" ns2:_="">
    <xsd:import namespace="2599d8ae-46cd-434b-99aa-dc5fe5ca1ac6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9d8ae-46cd-434b-99aa-dc5fe5ca1a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10EE24-CD28-4528-BF6B-1E79C59DD8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1F8492-971B-4617-8C1C-FF553727B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99d8ae-46cd-434b-99aa-dc5fe5ca1a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9D3F41-03FB-4BDA-9EFA-9B76846AC8A6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599d8ae-46cd-434b-99aa-dc5fe5ca1ac6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5885</TotalTime>
  <Words>783</Words>
  <Application>Microsoft Office PowerPoint</Application>
  <PresentationFormat>Diavetítés a képernyőre (4:3 oldalarány)</PresentationFormat>
  <Paragraphs>131</Paragraphs>
  <Slides>11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6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Office Theme</vt:lpstr>
      <vt:lpstr>Beloldalak</vt:lpstr>
      <vt:lpstr>1_Beloldalak</vt:lpstr>
      <vt:lpstr>2_Beloldalak</vt:lpstr>
      <vt:lpstr>3_Beloldalak</vt:lpstr>
      <vt:lpstr>4_Beloldalak</vt:lpstr>
      <vt:lpstr>   Belügyi Alapok 2021-2027      </vt:lpstr>
      <vt:lpstr>Költségvetési fejezetek</vt:lpstr>
      <vt:lpstr>PowerPoint bemutató</vt:lpstr>
      <vt:lpstr>Források keretei</vt:lpstr>
      <vt:lpstr>Közös rendelkezésekről szóló rendelet (CPR) </vt:lpstr>
      <vt:lpstr>   Hazai Szabályozás</vt:lpstr>
      <vt:lpstr>Fejlesztési Program</vt:lpstr>
      <vt:lpstr>Nemzeti Program</vt:lpstr>
      <vt:lpstr>A Nemzeti Program benyújtásának tervezett menetrendje</vt:lpstr>
      <vt:lpstr>A Nemzeti Program előkészítésének folyamata</vt:lpstr>
      <vt:lpstr>Köszönöm a figyelmet!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Szedő Szilvia dr.</cp:lastModifiedBy>
  <cp:revision>692</cp:revision>
  <cp:lastPrinted>2017-06-28T13:55:41Z</cp:lastPrinted>
  <dcterms:created xsi:type="dcterms:W3CDTF">2010-06-15T13:49:13Z</dcterms:created>
  <dcterms:modified xsi:type="dcterms:W3CDTF">2021-05-11T13:08:26Z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0x0101005A1CC044A958C34D8819A9272FB0B2C6</vt:lpwstr>
  </property>
</Properties>
</file>